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57" r:id="rId3"/>
    <p:sldId id="259" r:id="rId4"/>
    <p:sldId id="289" r:id="rId5"/>
    <p:sldId id="260" r:id="rId6"/>
    <p:sldId id="262" r:id="rId7"/>
    <p:sldId id="295" r:id="rId8"/>
    <p:sldId id="261" r:id="rId9"/>
    <p:sldId id="263" r:id="rId10"/>
    <p:sldId id="287" r:id="rId11"/>
    <p:sldId id="318" r:id="rId12"/>
    <p:sldId id="293" r:id="rId13"/>
    <p:sldId id="315" r:id="rId14"/>
    <p:sldId id="292" r:id="rId15"/>
    <p:sldId id="302" r:id="rId16"/>
    <p:sldId id="304" r:id="rId17"/>
    <p:sldId id="303" r:id="rId18"/>
    <p:sldId id="308" r:id="rId19"/>
    <p:sldId id="307" r:id="rId20"/>
    <p:sldId id="283" r:id="rId21"/>
    <p:sldId id="317" r:id="rId22"/>
    <p:sldId id="286" r:id="rId23"/>
    <p:sldId id="316" r:id="rId24"/>
    <p:sldId id="266" r:id="rId25"/>
    <p:sldId id="267" r:id="rId26"/>
    <p:sldId id="269" r:id="rId27"/>
  </p:sldIdLst>
  <p:sldSz cx="12192000" cy="6858000"/>
  <p:notesSz cx="6858000" cy="32861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ltia Meizoso Lamas" initials="CL" lastIdx="1" clrIdx="0">
    <p:extLst>
      <p:ext uri="{19B8F6BF-5375-455C-9EA6-DF929625EA0E}">
        <p15:presenceInfo xmlns:p15="http://schemas.microsoft.com/office/powerpoint/2012/main" userId="S::c.mlamas@udc.es::3b638496-3b85-40ab-9c84-d90ad85a73b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EEB10"/>
    <a:srgbClr val="E67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57262-501C-43D2-A3CE-154C1485E38F}" v="78" dt="2020-07-08T19:52:34.539"/>
    <p1510:client id="{0AD38B11-5538-D8D7-202F-768B5F5E7441}" v="15" dt="2020-07-09T08:26:07.725"/>
    <p1510:client id="{0FDC1DBD-76FA-0DAE-0894-AA986184FD98}" v="352" dt="2020-07-01T16:38:23.029"/>
    <p1510:client id="{1BCDCBAC-31B9-CA9D-80AC-0853C2A297A3}" v="294" dt="2020-07-07T20:50:26.696"/>
    <p1510:client id="{23443884-876F-34C8-8B8C-576DF12EC9B7}" v="341" dt="2020-07-01T11:13:37.648"/>
    <p1510:client id="{3B1719B7-0BCB-5E1B-CCC3-AF6BA8AD8B85}" v="329" dt="2020-07-08T15:39:50.682"/>
    <p1510:client id="{443B7C80-B399-E032-A104-442008AE3001}" v="226" dt="2020-06-30T11:50:24.174"/>
    <p1510:client id="{4AC4437D-3163-E983-BA4B-7BB6337297BC}" v="1843" dt="2020-07-08T19:25:03.963"/>
    <p1510:client id="{651B7764-9D0E-9949-3BCE-6F9768352B29}" v="604" dt="2020-07-09T00:07:05.537"/>
    <p1510:client id="{86A11EB0-EF9C-4843-8297-6460C4584CFC}" v="1" dt="2020-06-30T10:30:05.300"/>
    <p1510:client id="{8DC5B422-F8F5-F2E3-72DF-B917E9A7EA69}" v="8" dt="2020-07-09T08:34:49.987"/>
    <p1510:client id="{94196ABB-B675-CD1D-A797-123541D9FC72}" v="2234" dt="2020-07-05T15:28:12.329"/>
    <p1510:client id="{9661FEFD-D612-6829-F422-A8B90DCF090C}" v="229" dt="2020-07-07T22:54:13.235"/>
    <p1510:client id="{9CB898E4-38A2-F06B-1B37-DBB00ABD1886}" v="2446" dt="2020-07-06T14:10:43.252"/>
    <p1510:client id="{AC9D07E2-86C0-DCC6-8754-ED58D1CD4D73}" v="441" dt="2020-07-07T17:03:39.192"/>
    <p1510:client id="{B7F0AF82-6CC8-2F17-9592-E6E26D7408B8}" v="501" dt="2020-07-03T18:37:05.930"/>
    <p1510:client id="{C0CAB03D-B03F-490B-E8F3-758102043602}" v="517" dt="2020-07-02T22:24:03.987"/>
    <p1510:client id="{C7D47D3B-8389-3283-B806-CCBB937E6315}" v="1026" dt="2020-07-02T01:23:36.150"/>
    <p1510:client id="{CA8A055A-7EDE-B956-9237-D484FBC00A90}" v="370" dt="2020-07-04T02:39:30.692"/>
    <p1510:client id="{CB8F8FFD-2C1A-CFA6-5BD5-670CE034BFD8}" v="474" dt="2020-07-07T01:24:25.602"/>
    <p1510:client id="{CE9796FA-B957-C90A-48F5-922BB82FE0BD}" v="7" dt="2020-07-01T13:46:30.450"/>
    <p1510:client id="{D331293D-D7AF-4587-AFE7-A55AF114706C}" v="24" dt="2020-07-08T22:26:25.089"/>
    <p1510:client id="{D4009A9B-53AF-B317-B413-B5B26B4575D8}" v="94" dt="2020-07-01T22:48:19.669"/>
    <p1510:client id="{D8031F28-2A8F-E3C9-1FF8-BABC6AF237E8}" v="781" dt="2020-07-08T00:22:35.630"/>
    <p1510:client id="{E4350EE4-8FBD-422D-9321-BB2068DB59E0}" v="13" dt="2020-07-08T22:07:47.983"/>
    <p1510:client id="{E7F0E2FB-DD48-7C48-7A35-53E4F9A99F47}" v="1132" dt="2020-07-06T21:37:19.020"/>
    <p1510:client id="{EFEDE92D-8E03-D799-CE81-062A13081D68}" v="4502" dt="2020-07-02T08:04:00.664"/>
    <p1510:client id="{F008E851-633A-2C92-77E9-C049342D771C}" v="1556" dt="2020-07-05T00:00:53.325"/>
    <p1510:client id="{F11DF36C-412C-5C94-4482-0B78BB44C0C4}" v="2291" dt="2020-07-06T01:53:59.438"/>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F29DAE-BC0C-4EF8-AB57-3CE1AEF617D3}"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s-ES"/>
        </a:p>
      </dgm:t>
    </dgm:pt>
    <dgm:pt modelId="{BD3FD2FC-8441-4970-871F-29F9FA5DF433}">
      <dgm:prSet/>
      <dgm:spPr/>
      <dgm:t>
        <a:bodyPr/>
        <a:lstStyle/>
        <a:p>
          <a:pPr>
            <a:lnSpc>
              <a:spcPct val="100000"/>
            </a:lnSpc>
          </a:pPr>
          <a:r>
            <a:rPr lang="es-ES"/>
            <a:t>Sistema de monitorización de la rutina diaria de una persona.</a:t>
          </a:r>
        </a:p>
      </dgm:t>
    </dgm:pt>
    <dgm:pt modelId="{A163E825-7612-46E0-87BE-CE5136B185C2}" type="parTrans" cxnId="{E139886B-3DC0-4087-A426-AB2FA88C1B6F}">
      <dgm:prSet/>
      <dgm:spPr/>
      <dgm:t>
        <a:bodyPr/>
        <a:lstStyle/>
        <a:p>
          <a:endParaRPr lang="es-ES"/>
        </a:p>
      </dgm:t>
    </dgm:pt>
    <dgm:pt modelId="{553BBC05-DA03-4ED5-9F91-0C14E8D89337}" type="sibTrans" cxnId="{E139886B-3DC0-4087-A426-AB2FA88C1B6F}">
      <dgm:prSet/>
      <dgm:spPr/>
      <dgm:t>
        <a:bodyPr/>
        <a:lstStyle/>
        <a:p>
          <a:pPr>
            <a:lnSpc>
              <a:spcPct val="100000"/>
            </a:lnSpc>
          </a:pPr>
          <a:endParaRPr lang="es-ES"/>
        </a:p>
      </dgm:t>
    </dgm:pt>
    <dgm:pt modelId="{E5698209-F930-4568-A32F-F17F3CF0ACDE}">
      <dgm:prSet/>
      <dgm:spPr/>
      <dgm:t>
        <a:bodyPr/>
        <a:lstStyle/>
        <a:p>
          <a:pPr>
            <a:lnSpc>
              <a:spcPct val="100000"/>
            </a:lnSpc>
          </a:pPr>
          <a:r>
            <a:rPr lang="es-ES" i="0"/>
            <a:t>Compuesto por un conjunto de tareas.</a:t>
          </a:r>
          <a:endParaRPr lang="es-ES"/>
        </a:p>
      </dgm:t>
    </dgm:pt>
    <dgm:pt modelId="{8EFF3B84-7EF8-4F9A-B39F-56827E83B85D}" type="parTrans" cxnId="{911BFD0B-116D-4B11-8F15-B3424A7D97FF}">
      <dgm:prSet/>
      <dgm:spPr/>
      <dgm:t>
        <a:bodyPr/>
        <a:lstStyle/>
        <a:p>
          <a:endParaRPr lang="es-ES"/>
        </a:p>
      </dgm:t>
    </dgm:pt>
    <dgm:pt modelId="{37CA244D-0183-43D7-97E3-6B6BA90EED57}" type="sibTrans" cxnId="{911BFD0B-116D-4B11-8F15-B3424A7D97FF}">
      <dgm:prSet/>
      <dgm:spPr/>
      <dgm:t>
        <a:bodyPr/>
        <a:lstStyle/>
        <a:p>
          <a:pPr>
            <a:lnSpc>
              <a:spcPct val="100000"/>
            </a:lnSpc>
          </a:pPr>
          <a:endParaRPr lang="es-ES"/>
        </a:p>
      </dgm:t>
    </dgm:pt>
    <dgm:pt modelId="{8D3BE7F2-8CB5-41FC-892F-D55B9F72CEB6}">
      <dgm:prSet/>
      <dgm:spPr/>
      <dgm:t>
        <a:bodyPr/>
        <a:lstStyle/>
        <a:p>
          <a:pPr rtl="0">
            <a:lnSpc>
              <a:spcPct val="100000"/>
            </a:lnSpc>
          </a:pPr>
          <a:r>
            <a:rPr lang="es-ES" i="0" u="none">
              <a:latin typeface="Franklin Gothic Book" panose="020B0503020102020204"/>
            </a:rPr>
            <a:t>Sugerencia y supervisión</a:t>
          </a:r>
          <a:r>
            <a:rPr lang="es-ES" i="0" u="none"/>
            <a:t> de</a:t>
          </a:r>
          <a:r>
            <a:rPr lang="es-ES" i="0" u="none">
              <a:latin typeface="Franklin Gothic Book" panose="020B0503020102020204"/>
            </a:rPr>
            <a:t> tareas</a:t>
          </a:r>
          <a:r>
            <a:rPr lang="es-ES" i="0">
              <a:latin typeface="Franklin Gothic Book" panose="020B0503020102020204"/>
            </a:rPr>
            <a:t> en función </a:t>
          </a:r>
          <a:r>
            <a:rPr lang="es-ES" i="0"/>
            <a:t>del estado de ánimo del individuo.</a:t>
          </a:r>
          <a:endParaRPr lang="es-ES"/>
        </a:p>
      </dgm:t>
    </dgm:pt>
    <dgm:pt modelId="{39687C3A-C391-4357-AC29-4D5B7D85C7B5}" type="parTrans" cxnId="{B3C7FC7A-294D-48AE-A479-B6B80602CE2F}">
      <dgm:prSet/>
      <dgm:spPr/>
      <dgm:t>
        <a:bodyPr/>
        <a:lstStyle/>
        <a:p>
          <a:endParaRPr lang="es-ES"/>
        </a:p>
      </dgm:t>
    </dgm:pt>
    <dgm:pt modelId="{CBB27D40-E50E-4985-9787-CA6088647F95}" type="sibTrans" cxnId="{B3C7FC7A-294D-48AE-A479-B6B80602CE2F}">
      <dgm:prSet/>
      <dgm:spPr/>
      <dgm:t>
        <a:bodyPr/>
        <a:lstStyle/>
        <a:p>
          <a:pPr>
            <a:lnSpc>
              <a:spcPct val="100000"/>
            </a:lnSpc>
          </a:pPr>
          <a:endParaRPr lang="es-ES"/>
        </a:p>
      </dgm:t>
    </dgm:pt>
    <dgm:pt modelId="{2589B30A-4093-47E1-BB5B-730DF24736E2}">
      <dgm:prSet/>
      <dgm:spPr/>
      <dgm:t>
        <a:bodyPr/>
        <a:lstStyle/>
        <a:p>
          <a:pPr rtl="0">
            <a:lnSpc>
              <a:spcPct val="100000"/>
            </a:lnSpc>
          </a:pPr>
          <a:r>
            <a:rPr lang="es-ES" i="0"/>
            <a:t>Tareas </a:t>
          </a:r>
          <a:r>
            <a:rPr lang="es-ES" i="0">
              <a:latin typeface="Franklin Gothic Book" panose="020B0503020102020204"/>
            </a:rPr>
            <a:t>para la correción</a:t>
          </a:r>
          <a:r>
            <a:rPr lang="es-ES"/>
            <a:t> del ánimo</a:t>
          </a:r>
          <a:r>
            <a:rPr lang="es-ES" i="0"/>
            <a:t>.</a:t>
          </a:r>
          <a:endParaRPr lang="es-ES"/>
        </a:p>
      </dgm:t>
    </dgm:pt>
    <dgm:pt modelId="{6460B030-E340-45B8-9452-88E4B53698A3}" type="parTrans" cxnId="{84885D8E-944C-4DE4-B117-A954C768F60E}">
      <dgm:prSet/>
      <dgm:spPr/>
      <dgm:t>
        <a:bodyPr/>
        <a:lstStyle/>
        <a:p>
          <a:endParaRPr lang="es-ES"/>
        </a:p>
      </dgm:t>
    </dgm:pt>
    <dgm:pt modelId="{A337AA66-8A9A-4A37-A1E8-91ACCF470F39}" type="sibTrans" cxnId="{84885D8E-944C-4DE4-B117-A954C768F60E}">
      <dgm:prSet/>
      <dgm:spPr/>
      <dgm:t>
        <a:bodyPr/>
        <a:lstStyle/>
        <a:p>
          <a:endParaRPr lang="es-ES"/>
        </a:p>
      </dgm:t>
    </dgm:pt>
    <dgm:pt modelId="{64100613-551D-47CD-80A0-724192D0957A}" type="pres">
      <dgm:prSet presAssocID="{F0F29DAE-BC0C-4EF8-AB57-3CE1AEF617D3}" presName="vert0" presStyleCnt="0">
        <dgm:presLayoutVars>
          <dgm:dir/>
          <dgm:animOne val="branch"/>
          <dgm:animLvl val="lvl"/>
        </dgm:presLayoutVars>
      </dgm:prSet>
      <dgm:spPr/>
    </dgm:pt>
    <dgm:pt modelId="{23E03D1C-7BB6-4000-A3BC-F006562C2F00}" type="pres">
      <dgm:prSet presAssocID="{BD3FD2FC-8441-4970-871F-29F9FA5DF433}" presName="thickLine" presStyleLbl="alignNode1" presStyleIdx="0" presStyleCnt="4"/>
      <dgm:spPr/>
    </dgm:pt>
    <dgm:pt modelId="{41E629CF-18AB-412C-8845-19CFA4DF3C4F}" type="pres">
      <dgm:prSet presAssocID="{BD3FD2FC-8441-4970-871F-29F9FA5DF433}" presName="horz1" presStyleCnt="0"/>
      <dgm:spPr/>
    </dgm:pt>
    <dgm:pt modelId="{769F6C6C-D176-4E15-8A78-D26FB97D6282}" type="pres">
      <dgm:prSet presAssocID="{BD3FD2FC-8441-4970-871F-29F9FA5DF433}" presName="tx1" presStyleLbl="revTx" presStyleIdx="0" presStyleCnt="4"/>
      <dgm:spPr/>
    </dgm:pt>
    <dgm:pt modelId="{0536D83E-059E-4C3F-A6FD-0431646644C9}" type="pres">
      <dgm:prSet presAssocID="{BD3FD2FC-8441-4970-871F-29F9FA5DF433}" presName="vert1" presStyleCnt="0"/>
      <dgm:spPr/>
    </dgm:pt>
    <dgm:pt modelId="{6DA97C29-CC8A-4F19-837E-94120CD783BE}" type="pres">
      <dgm:prSet presAssocID="{E5698209-F930-4568-A32F-F17F3CF0ACDE}" presName="thickLine" presStyleLbl="alignNode1" presStyleIdx="1" presStyleCnt="4"/>
      <dgm:spPr/>
    </dgm:pt>
    <dgm:pt modelId="{967A761A-E4F4-4734-BFF7-63201BA83AC8}" type="pres">
      <dgm:prSet presAssocID="{E5698209-F930-4568-A32F-F17F3CF0ACDE}" presName="horz1" presStyleCnt="0"/>
      <dgm:spPr/>
    </dgm:pt>
    <dgm:pt modelId="{5964BA3F-706E-4C0A-86CC-ED7301AE41E8}" type="pres">
      <dgm:prSet presAssocID="{E5698209-F930-4568-A32F-F17F3CF0ACDE}" presName="tx1" presStyleLbl="revTx" presStyleIdx="1" presStyleCnt="4"/>
      <dgm:spPr/>
    </dgm:pt>
    <dgm:pt modelId="{0DE50CF7-2DF0-4859-A024-E7A2F2DBE5EB}" type="pres">
      <dgm:prSet presAssocID="{E5698209-F930-4568-A32F-F17F3CF0ACDE}" presName="vert1" presStyleCnt="0"/>
      <dgm:spPr/>
    </dgm:pt>
    <dgm:pt modelId="{0FBDF8C4-D895-438D-9566-D0DC1C29228D}" type="pres">
      <dgm:prSet presAssocID="{8D3BE7F2-8CB5-41FC-892F-D55B9F72CEB6}" presName="thickLine" presStyleLbl="alignNode1" presStyleIdx="2" presStyleCnt="4"/>
      <dgm:spPr/>
    </dgm:pt>
    <dgm:pt modelId="{46CC74AA-F80A-4BB0-96FD-4AAB371997BA}" type="pres">
      <dgm:prSet presAssocID="{8D3BE7F2-8CB5-41FC-892F-D55B9F72CEB6}" presName="horz1" presStyleCnt="0"/>
      <dgm:spPr/>
    </dgm:pt>
    <dgm:pt modelId="{471070C2-8158-40AF-BD9A-78B9106E3606}" type="pres">
      <dgm:prSet presAssocID="{8D3BE7F2-8CB5-41FC-892F-D55B9F72CEB6}" presName="tx1" presStyleLbl="revTx" presStyleIdx="2" presStyleCnt="4"/>
      <dgm:spPr/>
    </dgm:pt>
    <dgm:pt modelId="{96601AFA-B1EA-44BD-B05F-BB7A634B2582}" type="pres">
      <dgm:prSet presAssocID="{8D3BE7F2-8CB5-41FC-892F-D55B9F72CEB6}" presName="vert1" presStyleCnt="0"/>
      <dgm:spPr/>
    </dgm:pt>
    <dgm:pt modelId="{9EE7AD4D-7672-4818-BCF3-17B600BBEC8C}" type="pres">
      <dgm:prSet presAssocID="{2589B30A-4093-47E1-BB5B-730DF24736E2}" presName="thickLine" presStyleLbl="alignNode1" presStyleIdx="3" presStyleCnt="4"/>
      <dgm:spPr/>
    </dgm:pt>
    <dgm:pt modelId="{CB7679FE-A286-4E79-83ED-D69E6063B998}" type="pres">
      <dgm:prSet presAssocID="{2589B30A-4093-47E1-BB5B-730DF24736E2}" presName="horz1" presStyleCnt="0"/>
      <dgm:spPr/>
    </dgm:pt>
    <dgm:pt modelId="{682A735C-F52A-484F-BB6E-9F90E10A96DD}" type="pres">
      <dgm:prSet presAssocID="{2589B30A-4093-47E1-BB5B-730DF24736E2}" presName="tx1" presStyleLbl="revTx" presStyleIdx="3" presStyleCnt="4"/>
      <dgm:spPr/>
    </dgm:pt>
    <dgm:pt modelId="{9ECA25B2-393F-47E5-AD20-7D31E8E3A94E}" type="pres">
      <dgm:prSet presAssocID="{2589B30A-4093-47E1-BB5B-730DF24736E2}" presName="vert1" presStyleCnt="0"/>
      <dgm:spPr/>
    </dgm:pt>
  </dgm:ptLst>
  <dgm:cxnLst>
    <dgm:cxn modelId="{911BFD0B-116D-4B11-8F15-B3424A7D97FF}" srcId="{F0F29DAE-BC0C-4EF8-AB57-3CE1AEF617D3}" destId="{E5698209-F930-4568-A32F-F17F3CF0ACDE}" srcOrd="1" destOrd="0" parTransId="{8EFF3B84-7EF8-4F9A-B39F-56827E83B85D}" sibTransId="{37CA244D-0183-43D7-97E3-6B6BA90EED57}"/>
    <dgm:cxn modelId="{0E6A9331-7E25-4F78-883A-00B48217C736}" type="presOf" srcId="{E5698209-F930-4568-A32F-F17F3CF0ACDE}" destId="{5964BA3F-706E-4C0A-86CC-ED7301AE41E8}" srcOrd="0" destOrd="0" presId="urn:microsoft.com/office/officeart/2008/layout/LinedList"/>
    <dgm:cxn modelId="{2E35B034-49E6-4986-9CE6-F3BEB0805E57}" type="presOf" srcId="{8D3BE7F2-8CB5-41FC-892F-D55B9F72CEB6}" destId="{471070C2-8158-40AF-BD9A-78B9106E3606}" srcOrd="0" destOrd="0" presId="urn:microsoft.com/office/officeart/2008/layout/LinedList"/>
    <dgm:cxn modelId="{E139886B-3DC0-4087-A426-AB2FA88C1B6F}" srcId="{F0F29DAE-BC0C-4EF8-AB57-3CE1AEF617D3}" destId="{BD3FD2FC-8441-4970-871F-29F9FA5DF433}" srcOrd="0" destOrd="0" parTransId="{A163E825-7612-46E0-87BE-CE5136B185C2}" sibTransId="{553BBC05-DA03-4ED5-9F91-0C14E8D89337}"/>
    <dgm:cxn modelId="{B3C7FC7A-294D-48AE-A479-B6B80602CE2F}" srcId="{F0F29DAE-BC0C-4EF8-AB57-3CE1AEF617D3}" destId="{8D3BE7F2-8CB5-41FC-892F-D55B9F72CEB6}" srcOrd="2" destOrd="0" parTransId="{39687C3A-C391-4357-AC29-4D5B7D85C7B5}" sibTransId="{CBB27D40-E50E-4985-9787-CA6088647F95}"/>
    <dgm:cxn modelId="{84885D8E-944C-4DE4-B117-A954C768F60E}" srcId="{F0F29DAE-BC0C-4EF8-AB57-3CE1AEF617D3}" destId="{2589B30A-4093-47E1-BB5B-730DF24736E2}" srcOrd="3" destOrd="0" parTransId="{6460B030-E340-45B8-9452-88E4B53698A3}" sibTransId="{A337AA66-8A9A-4A37-A1E8-91ACCF470F39}"/>
    <dgm:cxn modelId="{DC9ED1C0-0712-4A9F-BCBF-6EF4BDB5828C}" type="presOf" srcId="{2589B30A-4093-47E1-BB5B-730DF24736E2}" destId="{682A735C-F52A-484F-BB6E-9F90E10A96DD}" srcOrd="0" destOrd="0" presId="urn:microsoft.com/office/officeart/2008/layout/LinedList"/>
    <dgm:cxn modelId="{D43416ED-D47D-4F2C-AED5-ABBF41FEF179}" type="presOf" srcId="{BD3FD2FC-8441-4970-871F-29F9FA5DF433}" destId="{769F6C6C-D176-4E15-8A78-D26FB97D6282}" srcOrd="0" destOrd="0" presId="urn:microsoft.com/office/officeart/2008/layout/LinedList"/>
    <dgm:cxn modelId="{5FC047F4-83B7-4E56-9D06-11DE1D1B7C79}" type="presOf" srcId="{F0F29DAE-BC0C-4EF8-AB57-3CE1AEF617D3}" destId="{64100613-551D-47CD-80A0-724192D0957A}" srcOrd="0" destOrd="0" presId="urn:microsoft.com/office/officeart/2008/layout/LinedList"/>
    <dgm:cxn modelId="{3826CB59-736D-452B-BB79-3230460EB2B4}" type="presParOf" srcId="{64100613-551D-47CD-80A0-724192D0957A}" destId="{23E03D1C-7BB6-4000-A3BC-F006562C2F00}" srcOrd="0" destOrd="0" presId="urn:microsoft.com/office/officeart/2008/layout/LinedList"/>
    <dgm:cxn modelId="{E8A6EC4D-C88E-4746-A678-95AA5744CB70}" type="presParOf" srcId="{64100613-551D-47CD-80A0-724192D0957A}" destId="{41E629CF-18AB-412C-8845-19CFA4DF3C4F}" srcOrd="1" destOrd="0" presId="urn:microsoft.com/office/officeart/2008/layout/LinedList"/>
    <dgm:cxn modelId="{8A463D97-2F80-46D9-ABB5-72A020CD2432}" type="presParOf" srcId="{41E629CF-18AB-412C-8845-19CFA4DF3C4F}" destId="{769F6C6C-D176-4E15-8A78-D26FB97D6282}" srcOrd="0" destOrd="0" presId="urn:microsoft.com/office/officeart/2008/layout/LinedList"/>
    <dgm:cxn modelId="{84A7E631-8A7E-47F0-BD9A-1D15643C7838}" type="presParOf" srcId="{41E629CF-18AB-412C-8845-19CFA4DF3C4F}" destId="{0536D83E-059E-4C3F-A6FD-0431646644C9}" srcOrd="1" destOrd="0" presId="urn:microsoft.com/office/officeart/2008/layout/LinedList"/>
    <dgm:cxn modelId="{BF48A4E2-F586-42E8-85C9-9AD918E019D6}" type="presParOf" srcId="{64100613-551D-47CD-80A0-724192D0957A}" destId="{6DA97C29-CC8A-4F19-837E-94120CD783BE}" srcOrd="2" destOrd="0" presId="urn:microsoft.com/office/officeart/2008/layout/LinedList"/>
    <dgm:cxn modelId="{F7D31C80-04A3-4DB2-8E10-75ED129E256D}" type="presParOf" srcId="{64100613-551D-47CD-80A0-724192D0957A}" destId="{967A761A-E4F4-4734-BFF7-63201BA83AC8}" srcOrd="3" destOrd="0" presId="urn:microsoft.com/office/officeart/2008/layout/LinedList"/>
    <dgm:cxn modelId="{B6B5B338-D623-48A6-AB95-73F611C4BF6F}" type="presParOf" srcId="{967A761A-E4F4-4734-BFF7-63201BA83AC8}" destId="{5964BA3F-706E-4C0A-86CC-ED7301AE41E8}" srcOrd="0" destOrd="0" presId="urn:microsoft.com/office/officeart/2008/layout/LinedList"/>
    <dgm:cxn modelId="{C19ED122-A606-4A19-911E-5D8CA2D59F3F}" type="presParOf" srcId="{967A761A-E4F4-4734-BFF7-63201BA83AC8}" destId="{0DE50CF7-2DF0-4859-A024-E7A2F2DBE5EB}" srcOrd="1" destOrd="0" presId="urn:microsoft.com/office/officeart/2008/layout/LinedList"/>
    <dgm:cxn modelId="{A5EF8214-1287-425E-B3E7-DB82F69FF7AA}" type="presParOf" srcId="{64100613-551D-47CD-80A0-724192D0957A}" destId="{0FBDF8C4-D895-438D-9566-D0DC1C29228D}" srcOrd="4" destOrd="0" presId="urn:microsoft.com/office/officeart/2008/layout/LinedList"/>
    <dgm:cxn modelId="{2DE88B0A-0282-4897-8ED0-8ED17CC53D1A}" type="presParOf" srcId="{64100613-551D-47CD-80A0-724192D0957A}" destId="{46CC74AA-F80A-4BB0-96FD-4AAB371997BA}" srcOrd="5" destOrd="0" presId="urn:microsoft.com/office/officeart/2008/layout/LinedList"/>
    <dgm:cxn modelId="{BFE80E5C-78B7-4892-AAFB-8320B8B639DD}" type="presParOf" srcId="{46CC74AA-F80A-4BB0-96FD-4AAB371997BA}" destId="{471070C2-8158-40AF-BD9A-78B9106E3606}" srcOrd="0" destOrd="0" presId="urn:microsoft.com/office/officeart/2008/layout/LinedList"/>
    <dgm:cxn modelId="{49839258-039D-4BB4-9C64-D962DCDA35B5}" type="presParOf" srcId="{46CC74AA-F80A-4BB0-96FD-4AAB371997BA}" destId="{96601AFA-B1EA-44BD-B05F-BB7A634B2582}" srcOrd="1" destOrd="0" presId="urn:microsoft.com/office/officeart/2008/layout/LinedList"/>
    <dgm:cxn modelId="{A16EA02E-9B00-44FF-A3BD-C88A621B3767}" type="presParOf" srcId="{64100613-551D-47CD-80A0-724192D0957A}" destId="{9EE7AD4D-7672-4818-BCF3-17B600BBEC8C}" srcOrd="6" destOrd="0" presId="urn:microsoft.com/office/officeart/2008/layout/LinedList"/>
    <dgm:cxn modelId="{1972AFD2-5612-4A2A-91B3-788F63C4C06F}" type="presParOf" srcId="{64100613-551D-47CD-80A0-724192D0957A}" destId="{CB7679FE-A286-4E79-83ED-D69E6063B998}" srcOrd="7" destOrd="0" presId="urn:microsoft.com/office/officeart/2008/layout/LinedList"/>
    <dgm:cxn modelId="{66487452-D4A5-46FA-8E64-2DD14FFF9DEC}" type="presParOf" srcId="{CB7679FE-A286-4E79-83ED-D69E6063B998}" destId="{682A735C-F52A-484F-BB6E-9F90E10A96DD}" srcOrd="0" destOrd="0" presId="urn:microsoft.com/office/officeart/2008/layout/LinedList"/>
    <dgm:cxn modelId="{B31B98AA-D5DA-454D-A8EC-2A0D0BFB2233}" type="presParOf" srcId="{CB7679FE-A286-4E79-83ED-D69E6063B998}" destId="{9ECA25B2-393F-47E5-AD20-7D31E8E3A94E}"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A222BC-263C-4C60-9EE5-086CDD027C9C}"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US"/>
        </a:p>
      </dgm:t>
    </dgm:pt>
    <dgm:pt modelId="{9BD74BEE-8FF5-4934-9F23-0775DA0BD0EB}">
      <dgm:prSet/>
      <dgm:spPr/>
      <dgm:t>
        <a:bodyPr/>
        <a:lstStyle/>
        <a:p>
          <a:r>
            <a:rPr lang="es-ES" baseline="0">
              <a:latin typeface="Helvetica"/>
              <a:cs typeface="Helvetica"/>
            </a:rPr>
            <a:t>Tareas prioridad 1</a:t>
          </a:r>
          <a:endParaRPr lang="en-US">
            <a:latin typeface="Helvetica"/>
            <a:cs typeface="Helvetica"/>
          </a:endParaRPr>
        </a:p>
      </dgm:t>
    </dgm:pt>
    <dgm:pt modelId="{959E9364-62E5-45A3-8B23-745E86D240C7}" type="parTrans" cxnId="{E112612F-B637-4753-AF3F-C02772E4660B}">
      <dgm:prSet/>
      <dgm:spPr/>
      <dgm:t>
        <a:bodyPr/>
        <a:lstStyle/>
        <a:p>
          <a:endParaRPr lang="en-US"/>
        </a:p>
      </dgm:t>
    </dgm:pt>
    <dgm:pt modelId="{9A3E757A-767A-48C6-B9BD-BC5A1A507C95}" type="sibTrans" cxnId="{E112612F-B637-4753-AF3F-C02772E4660B}">
      <dgm:prSet/>
      <dgm:spPr/>
      <dgm:t>
        <a:bodyPr/>
        <a:lstStyle/>
        <a:p>
          <a:endParaRPr lang="en-US"/>
        </a:p>
      </dgm:t>
    </dgm:pt>
    <dgm:pt modelId="{BB73276D-2A38-4329-8163-91A8C6BC58C0}">
      <dgm:prSet/>
      <dgm:spPr/>
      <dgm:t>
        <a:bodyPr/>
        <a:lstStyle/>
        <a:p>
          <a:pPr rtl="0"/>
          <a:r>
            <a:rPr lang="es-ES" i="0" baseline="0">
              <a:latin typeface="Helvetica"/>
              <a:cs typeface="Helvetica"/>
            </a:rPr>
            <a:t>Levantarse</a:t>
          </a:r>
          <a:r>
            <a:rPr lang="es-ES">
              <a:latin typeface="Helvetica"/>
              <a:cs typeface="Helvetica"/>
            </a:rPr>
            <a:t>.</a:t>
          </a:r>
          <a:endParaRPr lang="en-US">
            <a:latin typeface="Helvetica"/>
            <a:cs typeface="Helvetica"/>
          </a:endParaRPr>
        </a:p>
      </dgm:t>
    </dgm:pt>
    <dgm:pt modelId="{5888259B-0967-4A55-873E-C0D845390387}" type="parTrans" cxnId="{C6BAC1AD-10F1-4499-8C8D-9BD58E7BDCB0}">
      <dgm:prSet/>
      <dgm:spPr/>
      <dgm:t>
        <a:bodyPr/>
        <a:lstStyle/>
        <a:p>
          <a:endParaRPr lang="en-US"/>
        </a:p>
      </dgm:t>
    </dgm:pt>
    <dgm:pt modelId="{6FDDD750-99BA-40AC-AAFF-CABE75C882B2}" type="sibTrans" cxnId="{C6BAC1AD-10F1-4499-8C8D-9BD58E7BDCB0}">
      <dgm:prSet/>
      <dgm:spPr/>
      <dgm:t>
        <a:bodyPr/>
        <a:lstStyle/>
        <a:p>
          <a:endParaRPr lang="en-US"/>
        </a:p>
      </dgm:t>
    </dgm:pt>
    <dgm:pt modelId="{2A958743-93AF-449A-8F2A-BC7BD1783D1F}">
      <dgm:prSet/>
      <dgm:spPr/>
      <dgm:t>
        <a:bodyPr/>
        <a:lstStyle/>
        <a:p>
          <a:r>
            <a:rPr lang="es-ES" i="0" baseline="0">
              <a:latin typeface="Helvetica"/>
              <a:cs typeface="Helvetica"/>
            </a:rPr>
            <a:t>Aseo personal</a:t>
          </a:r>
          <a:r>
            <a:rPr lang="es-ES">
              <a:latin typeface="Helvetica"/>
              <a:cs typeface="Helvetica"/>
            </a:rPr>
            <a:t>.</a:t>
          </a:r>
          <a:endParaRPr lang="en-US">
            <a:latin typeface="Helvetica"/>
            <a:cs typeface="Helvetica"/>
          </a:endParaRPr>
        </a:p>
      </dgm:t>
    </dgm:pt>
    <dgm:pt modelId="{36D52E88-0064-4D5C-840A-BF05769C555C}" type="parTrans" cxnId="{24C5C141-43C5-4566-8B3D-5B06E490B0B6}">
      <dgm:prSet/>
      <dgm:spPr/>
      <dgm:t>
        <a:bodyPr/>
        <a:lstStyle/>
        <a:p>
          <a:endParaRPr lang="en-US"/>
        </a:p>
      </dgm:t>
    </dgm:pt>
    <dgm:pt modelId="{264E74BE-9A72-4ED1-8239-26A9C60D0C52}" type="sibTrans" cxnId="{24C5C141-43C5-4566-8B3D-5B06E490B0B6}">
      <dgm:prSet/>
      <dgm:spPr/>
      <dgm:t>
        <a:bodyPr/>
        <a:lstStyle/>
        <a:p>
          <a:endParaRPr lang="en-US"/>
        </a:p>
      </dgm:t>
    </dgm:pt>
    <dgm:pt modelId="{E75B68BC-B9B3-4076-8615-F888F91424F1}">
      <dgm:prSet/>
      <dgm:spPr/>
      <dgm:t>
        <a:bodyPr/>
        <a:lstStyle/>
        <a:p>
          <a:r>
            <a:rPr lang="es-ES" i="0" baseline="0">
              <a:latin typeface="Helvetica"/>
              <a:cs typeface="Helvetica"/>
            </a:rPr>
            <a:t>Desayuno</a:t>
          </a:r>
          <a:r>
            <a:rPr lang="es-ES">
              <a:latin typeface="Helvetica"/>
              <a:cs typeface="Helvetica"/>
            </a:rPr>
            <a:t>.</a:t>
          </a:r>
          <a:endParaRPr lang="en-US">
            <a:latin typeface="Helvetica"/>
            <a:cs typeface="Helvetica"/>
          </a:endParaRPr>
        </a:p>
      </dgm:t>
    </dgm:pt>
    <dgm:pt modelId="{A463F6A3-5740-462B-AEC3-2EB526114CE2}" type="parTrans" cxnId="{7F3A867B-6199-4A37-81F3-DB166EB89F12}">
      <dgm:prSet/>
      <dgm:spPr/>
      <dgm:t>
        <a:bodyPr/>
        <a:lstStyle/>
        <a:p>
          <a:endParaRPr lang="en-US"/>
        </a:p>
      </dgm:t>
    </dgm:pt>
    <dgm:pt modelId="{7828C491-4F40-4864-AE50-559F8CE95756}" type="sibTrans" cxnId="{7F3A867B-6199-4A37-81F3-DB166EB89F12}">
      <dgm:prSet/>
      <dgm:spPr/>
      <dgm:t>
        <a:bodyPr/>
        <a:lstStyle/>
        <a:p>
          <a:endParaRPr lang="en-US"/>
        </a:p>
      </dgm:t>
    </dgm:pt>
    <dgm:pt modelId="{20ADB0BC-3564-4ECA-9A60-6F6C2396A65A}">
      <dgm:prSet/>
      <dgm:spPr/>
      <dgm:t>
        <a:bodyPr/>
        <a:lstStyle/>
        <a:p>
          <a:r>
            <a:rPr lang="es-ES" i="0" baseline="0">
              <a:latin typeface="Helvetica"/>
              <a:cs typeface="Helvetica"/>
            </a:rPr>
            <a:t>Comida mediodía</a:t>
          </a:r>
          <a:r>
            <a:rPr lang="es-ES">
              <a:latin typeface="Helvetica"/>
              <a:cs typeface="Helvetica"/>
            </a:rPr>
            <a:t>.</a:t>
          </a:r>
          <a:endParaRPr lang="en-US">
            <a:latin typeface="Helvetica"/>
            <a:cs typeface="Helvetica"/>
          </a:endParaRPr>
        </a:p>
      </dgm:t>
    </dgm:pt>
    <dgm:pt modelId="{3F34C85E-ECFC-4524-B415-B7B3E19ED524}" type="parTrans" cxnId="{77127153-7E22-4321-8217-4DE67D297010}">
      <dgm:prSet/>
      <dgm:spPr/>
      <dgm:t>
        <a:bodyPr/>
        <a:lstStyle/>
        <a:p>
          <a:endParaRPr lang="en-US"/>
        </a:p>
      </dgm:t>
    </dgm:pt>
    <dgm:pt modelId="{8B265248-8D97-4B21-B585-90279347914E}" type="sibTrans" cxnId="{77127153-7E22-4321-8217-4DE67D297010}">
      <dgm:prSet/>
      <dgm:spPr/>
      <dgm:t>
        <a:bodyPr/>
        <a:lstStyle/>
        <a:p>
          <a:endParaRPr lang="en-US"/>
        </a:p>
      </dgm:t>
    </dgm:pt>
    <dgm:pt modelId="{7878EC59-5558-4928-BA11-7DE6463C26F4}">
      <dgm:prSet/>
      <dgm:spPr/>
      <dgm:t>
        <a:bodyPr/>
        <a:lstStyle/>
        <a:p>
          <a:r>
            <a:rPr lang="es-ES" i="0" baseline="0">
              <a:latin typeface="Helvetica"/>
              <a:cs typeface="Helvetica"/>
            </a:rPr>
            <a:t>Actividad de movilidad física</a:t>
          </a:r>
          <a:r>
            <a:rPr lang="es-ES">
              <a:latin typeface="Helvetica"/>
              <a:cs typeface="Helvetica"/>
            </a:rPr>
            <a:t>.</a:t>
          </a:r>
          <a:endParaRPr lang="en-US">
            <a:latin typeface="Helvetica"/>
            <a:cs typeface="Helvetica"/>
          </a:endParaRPr>
        </a:p>
      </dgm:t>
    </dgm:pt>
    <dgm:pt modelId="{3237614F-79E5-458C-B039-F6A84B1BC0DA}" type="parTrans" cxnId="{7B54DC70-CD9B-4397-91FD-62CE8663A384}">
      <dgm:prSet/>
      <dgm:spPr/>
      <dgm:t>
        <a:bodyPr/>
        <a:lstStyle/>
        <a:p>
          <a:endParaRPr lang="en-US"/>
        </a:p>
      </dgm:t>
    </dgm:pt>
    <dgm:pt modelId="{1C583A47-8E35-47C1-8BD0-3178DC982FC3}" type="sibTrans" cxnId="{7B54DC70-CD9B-4397-91FD-62CE8663A384}">
      <dgm:prSet/>
      <dgm:spPr/>
      <dgm:t>
        <a:bodyPr/>
        <a:lstStyle/>
        <a:p>
          <a:endParaRPr lang="en-US"/>
        </a:p>
      </dgm:t>
    </dgm:pt>
    <dgm:pt modelId="{CEC0470E-1029-441F-8CCE-77C23A262AC1}">
      <dgm:prSet/>
      <dgm:spPr/>
      <dgm:t>
        <a:bodyPr/>
        <a:lstStyle/>
        <a:p>
          <a:r>
            <a:rPr lang="es-ES" i="0" baseline="0">
              <a:latin typeface="Helvetica"/>
              <a:cs typeface="Helvetica"/>
            </a:rPr>
            <a:t>Merienda</a:t>
          </a:r>
          <a:r>
            <a:rPr lang="es-ES">
              <a:latin typeface="Helvetica"/>
              <a:cs typeface="Helvetica"/>
            </a:rPr>
            <a:t>.</a:t>
          </a:r>
          <a:endParaRPr lang="en-US">
            <a:latin typeface="Helvetica"/>
            <a:cs typeface="Helvetica"/>
          </a:endParaRPr>
        </a:p>
      </dgm:t>
    </dgm:pt>
    <dgm:pt modelId="{6913F2BB-590E-4109-BB3B-AF3A6D034673}" type="parTrans" cxnId="{2CBCAFC9-B2DD-411E-91FE-528C1CB6CE70}">
      <dgm:prSet/>
      <dgm:spPr/>
      <dgm:t>
        <a:bodyPr/>
        <a:lstStyle/>
        <a:p>
          <a:endParaRPr lang="en-US"/>
        </a:p>
      </dgm:t>
    </dgm:pt>
    <dgm:pt modelId="{396AC67F-F692-42E4-8F8E-9B11FBA39C46}" type="sibTrans" cxnId="{2CBCAFC9-B2DD-411E-91FE-528C1CB6CE70}">
      <dgm:prSet/>
      <dgm:spPr/>
      <dgm:t>
        <a:bodyPr/>
        <a:lstStyle/>
        <a:p>
          <a:endParaRPr lang="en-US"/>
        </a:p>
      </dgm:t>
    </dgm:pt>
    <dgm:pt modelId="{C5D5C265-AAAB-4FF9-B44C-790710289D8E}">
      <dgm:prSet/>
      <dgm:spPr/>
      <dgm:t>
        <a:bodyPr/>
        <a:lstStyle/>
        <a:p>
          <a:r>
            <a:rPr lang="es-ES" i="0" baseline="0">
              <a:latin typeface="Helvetica"/>
              <a:cs typeface="Helvetica"/>
            </a:rPr>
            <a:t>Cena</a:t>
          </a:r>
          <a:r>
            <a:rPr lang="es-ES">
              <a:latin typeface="Helvetica"/>
              <a:cs typeface="Helvetica"/>
            </a:rPr>
            <a:t>.</a:t>
          </a:r>
          <a:endParaRPr lang="en-US">
            <a:latin typeface="Helvetica"/>
            <a:cs typeface="Helvetica"/>
          </a:endParaRPr>
        </a:p>
      </dgm:t>
    </dgm:pt>
    <dgm:pt modelId="{F10C1D5A-2E05-41AC-B7E3-1DAC4123F75D}" type="parTrans" cxnId="{5B1A6C5D-8C1D-4DB9-9CC1-618FAA212104}">
      <dgm:prSet/>
      <dgm:spPr/>
      <dgm:t>
        <a:bodyPr/>
        <a:lstStyle/>
        <a:p>
          <a:endParaRPr lang="en-US"/>
        </a:p>
      </dgm:t>
    </dgm:pt>
    <dgm:pt modelId="{F5D87A85-4C63-474C-80F4-51439EDC78C0}" type="sibTrans" cxnId="{5B1A6C5D-8C1D-4DB9-9CC1-618FAA212104}">
      <dgm:prSet/>
      <dgm:spPr/>
      <dgm:t>
        <a:bodyPr/>
        <a:lstStyle/>
        <a:p>
          <a:endParaRPr lang="en-US"/>
        </a:p>
      </dgm:t>
    </dgm:pt>
    <dgm:pt modelId="{63B47817-337C-41A9-B9EF-4D641C280A16}">
      <dgm:prSet/>
      <dgm:spPr/>
      <dgm:t>
        <a:bodyPr/>
        <a:lstStyle/>
        <a:p>
          <a:r>
            <a:rPr lang="es-ES" i="0" baseline="0">
              <a:latin typeface="Helvetica"/>
              <a:cs typeface="Helvetica"/>
            </a:rPr>
            <a:t>Acostarse</a:t>
          </a:r>
          <a:r>
            <a:rPr lang="es-ES">
              <a:latin typeface="Helvetica"/>
              <a:cs typeface="Helvetica"/>
            </a:rPr>
            <a:t>.</a:t>
          </a:r>
          <a:endParaRPr lang="en-US">
            <a:latin typeface="Helvetica"/>
            <a:cs typeface="Helvetica"/>
          </a:endParaRPr>
        </a:p>
      </dgm:t>
    </dgm:pt>
    <dgm:pt modelId="{01B502D1-4E39-4148-B2BF-7A220010EA60}" type="parTrans" cxnId="{6CCB910C-D49B-4DF9-9166-C05EBCAE585A}">
      <dgm:prSet/>
      <dgm:spPr/>
      <dgm:t>
        <a:bodyPr/>
        <a:lstStyle/>
        <a:p>
          <a:endParaRPr lang="en-US"/>
        </a:p>
      </dgm:t>
    </dgm:pt>
    <dgm:pt modelId="{96F13A92-B957-4448-A7F0-7FC18D09583C}" type="sibTrans" cxnId="{6CCB910C-D49B-4DF9-9166-C05EBCAE585A}">
      <dgm:prSet/>
      <dgm:spPr/>
      <dgm:t>
        <a:bodyPr/>
        <a:lstStyle/>
        <a:p>
          <a:endParaRPr lang="en-US"/>
        </a:p>
      </dgm:t>
    </dgm:pt>
    <dgm:pt modelId="{FD442F17-F5F2-4BA8-8EC1-0A0C76B9E484}">
      <dgm:prSet/>
      <dgm:spPr/>
      <dgm:t>
        <a:bodyPr/>
        <a:lstStyle/>
        <a:p>
          <a:r>
            <a:rPr lang="es-ES" baseline="0">
              <a:latin typeface="Helvetica"/>
              <a:cs typeface="Helvetica"/>
            </a:rPr>
            <a:t>Tareas prioridad 2</a:t>
          </a:r>
          <a:endParaRPr lang="en-US">
            <a:latin typeface="Helvetica"/>
            <a:cs typeface="Helvetica"/>
          </a:endParaRPr>
        </a:p>
      </dgm:t>
    </dgm:pt>
    <dgm:pt modelId="{CDE4D2CD-6810-4668-9C3D-9C541E53ED0E}" type="parTrans" cxnId="{194E7FE1-0E02-4821-AC08-F5CF48A5169E}">
      <dgm:prSet/>
      <dgm:spPr/>
      <dgm:t>
        <a:bodyPr/>
        <a:lstStyle/>
        <a:p>
          <a:endParaRPr lang="en-US"/>
        </a:p>
      </dgm:t>
    </dgm:pt>
    <dgm:pt modelId="{1EE1391F-AD2A-43D0-8277-41225CA7F299}" type="sibTrans" cxnId="{194E7FE1-0E02-4821-AC08-F5CF48A5169E}">
      <dgm:prSet/>
      <dgm:spPr/>
      <dgm:t>
        <a:bodyPr/>
        <a:lstStyle/>
        <a:p>
          <a:endParaRPr lang="en-US"/>
        </a:p>
      </dgm:t>
    </dgm:pt>
    <dgm:pt modelId="{A647A03D-20F7-4442-8127-7B1CF452898C}">
      <dgm:prSet/>
      <dgm:spPr/>
      <dgm:t>
        <a:bodyPr/>
        <a:lstStyle/>
        <a:p>
          <a:r>
            <a:rPr lang="es-ES" i="0" baseline="0">
              <a:latin typeface="Helvetica"/>
              <a:cs typeface="Helvetica"/>
            </a:rPr>
            <a:t>Limpieza básica de la casa</a:t>
          </a:r>
          <a:r>
            <a:rPr lang="es-ES">
              <a:latin typeface="Helvetica"/>
              <a:cs typeface="Helvetica"/>
            </a:rPr>
            <a:t>.</a:t>
          </a:r>
          <a:endParaRPr lang="en-US">
            <a:latin typeface="Helvetica"/>
            <a:cs typeface="Helvetica"/>
          </a:endParaRPr>
        </a:p>
      </dgm:t>
    </dgm:pt>
    <dgm:pt modelId="{3D5C0579-80BE-4E0A-B8A3-AE510AD11DDC}" type="parTrans" cxnId="{D002044C-B165-47C9-85E5-0B256A814B34}">
      <dgm:prSet/>
      <dgm:spPr/>
      <dgm:t>
        <a:bodyPr/>
        <a:lstStyle/>
        <a:p>
          <a:endParaRPr lang="en-US"/>
        </a:p>
      </dgm:t>
    </dgm:pt>
    <dgm:pt modelId="{2929AE5F-BD9D-4E92-91F3-DB61D1F0ABB1}" type="sibTrans" cxnId="{D002044C-B165-47C9-85E5-0B256A814B34}">
      <dgm:prSet/>
      <dgm:spPr/>
      <dgm:t>
        <a:bodyPr/>
        <a:lstStyle/>
        <a:p>
          <a:endParaRPr lang="en-US"/>
        </a:p>
      </dgm:t>
    </dgm:pt>
    <dgm:pt modelId="{42B70733-428E-4F62-921E-595683474B46}">
      <dgm:prSet/>
      <dgm:spPr/>
      <dgm:t>
        <a:bodyPr/>
        <a:lstStyle/>
        <a:p>
          <a:r>
            <a:rPr lang="es-ES" i="0" baseline="0">
              <a:latin typeface="Helvetica"/>
              <a:cs typeface="Helvetica"/>
            </a:rPr>
            <a:t>Salir a hacer la compra</a:t>
          </a:r>
          <a:r>
            <a:rPr lang="es-ES">
              <a:latin typeface="Helvetica"/>
              <a:cs typeface="Helvetica"/>
            </a:rPr>
            <a:t>.</a:t>
          </a:r>
          <a:endParaRPr lang="en-US">
            <a:latin typeface="Helvetica"/>
            <a:cs typeface="Helvetica"/>
          </a:endParaRPr>
        </a:p>
      </dgm:t>
    </dgm:pt>
    <dgm:pt modelId="{17EC5FE4-584D-4E08-B90F-3649E3B8C0F3}" type="parTrans" cxnId="{00545113-5E41-4958-972F-11222182F834}">
      <dgm:prSet/>
      <dgm:spPr/>
      <dgm:t>
        <a:bodyPr/>
        <a:lstStyle/>
        <a:p>
          <a:endParaRPr lang="en-US"/>
        </a:p>
      </dgm:t>
    </dgm:pt>
    <dgm:pt modelId="{FE6B81DD-727E-4608-9E74-8FDF3A30139D}" type="sibTrans" cxnId="{00545113-5E41-4958-972F-11222182F834}">
      <dgm:prSet/>
      <dgm:spPr/>
      <dgm:t>
        <a:bodyPr/>
        <a:lstStyle/>
        <a:p>
          <a:endParaRPr lang="en-US"/>
        </a:p>
      </dgm:t>
    </dgm:pt>
    <dgm:pt modelId="{7E438637-D16A-41D3-B7B3-6B3687B7593E}">
      <dgm:prSet/>
      <dgm:spPr/>
      <dgm:t>
        <a:bodyPr/>
        <a:lstStyle/>
        <a:p>
          <a:r>
            <a:rPr lang="es-ES" i="0" baseline="0">
              <a:latin typeface="Helvetica"/>
              <a:cs typeface="Helvetica"/>
            </a:rPr>
            <a:t>Hacer la comida</a:t>
          </a:r>
          <a:r>
            <a:rPr lang="es-ES">
              <a:latin typeface="Helvetica"/>
              <a:cs typeface="Helvetica"/>
            </a:rPr>
            <a:t>.</a:t>
          </a:r>
          <a:endParaRPr lang="en-US">
            <a:latin typeface="Helvetica"/>
            <a:cs typeface="Helvetica"/>
          </a:endParaRPr>
        </a:p>
      </dgm:t>
    </dgm:pt>
    <dgm:pt modelId="{8151EC58-5EBC-475A-81CF-BC96BDF28328}" type="parTrans" cxnId="{36656A41-086C-4A73-BF1B-DE6EAE57C4EB}">
      <dgm:prSet/>
      <dgm:spPr/>
      <dgm:t>
        <a:bodyPr/>
        <a:lstStyle/>
        <a:p>
          <a:endParaRPr lang="en-US"/>
        </a:p>
      </dgm:t>
    </dgm:pt>
    <dgm:pt modelId="{C7FCBEED-2DC4-4780-B542-20C12816265D}" type="sibTrans" cxnId="{36656A41-086C-4A73-BF1B-DE6EAE57C4EB}">
      <dgm:prSet/>
      <dgm:spPr/>
      <dgm:t>
        <a:bodyPr/>
        <a:lstStyle/>
        <a:p>
          <a:endParaRPr lang="en-US"/>
        </a:p>
      </dgm:t>
    </dgm:pt>
    <dgm:pt modelId="{9D36D2D3-7A38-47CD-A0EF-EB7BA74A89C5}">
      <dgm:prSet/>
      <dgm:spPr/>
      <dgm:t>
        <a:bodyPr/>
        <a:lstStyle/>
        <a:p>
          <a:r>
            <a:rPr lang="es-ES" i="0" baseline="0">
              <a:latin typeface="Helvetica"/>
              <a:cs typeface="Helvetica"/>
            </a:rPr>
            <a:t>Limpiar la cocina</a:t>
          </a:r>
          <a:r>
            <a:rPr lang="es-ES">
              <a:latin typeface="Helvetica"/>
              <a:cs typeface="Helvetica"/>
            </a:rPr>
            <a:t>.</a:t>
          </a:r>
          <a:endParaRPr lang="en-US">
            <a:latin typeface="Helvetica"/>
            <a:cs typeface="Helvetica"/>
          </a:endParaRPr>
        </a:p>
      </dgm:t>
    </dgm:pt>
    <dgm:pt modelId="{AB0DE56D-648F-439B-B13F-20E0619A368D}" type="parTrans" cxnId="{39496180-E3D2-4BC7-B1B0-D17025CA917F}">
      <dgm:prSet/>
      <dgm:spPr/>
      <dgm:t>
        <a:bodyPr/>
        <a:lstStyle/>
        <a:p>
          <a:endParaRPr lang="en-US"/>
        </a:p>
      </dgm:t>
    </dgm:pt>
    <dgm:pt modelId="{175F5675-CCB3-4273-A5D9-EFC80EE3EFDB}" type="sibTrans" cxnId="{39496180-E3D2-4BC7-B1B0-D17025CA917F}">
      <dgm:prSet/>
      <dgm:spPr/>
      <dgm:t>
        <a:bodyPr/>
        <a:lstStyle/>
        <a:p>
          <a:endParaRPr lang="en-US"/>
        </a:p>
      </dgm:t>
    </dgm:pt>
    <dgm:pt modelId="{6934C0A2-882E-47D1-9CFC-1161A6831963}">
      <dgm:prSet/>
      <dgm:spPr/>
      <dgm:t>
        <a:bodyPr/>
        <a:lstStyle/>
        <a:p>
          <a:r>
            <a:rPr lang="es-ES" i="0" baseline="0">
              <a:latin typeface="Helvetica"/>
              <a:cs typeface="Helvetica"/>
            </a:rPr>
            <a:t>Juego cognitivo</a:t>
          </a:r>
          <a:r>
            <a:rPr lang="es-ES">
              <a:latin typeface="Helvetica"/>
              <a:cs typeface="Helvetica"/>
            </a:rPr>
            <a:t>.</a:t>
          </a:r>
          <a:endParaRPr lang="en-US">
            <a:latin typeface="Helvetica"/>
            <a:cs typeface="Helvetica"/>
          </a:endParaRPr>
        </a:p>
      </dgm:t>
    </dgm:pt>
    <dgm:pt modelId="{57ACD3B1-8AD2-4F32-9DC1-503D0438CE64}" type="parTrans" cxnId="{67187329-C09B-46CA-BAE0-E5F81788C0AB}">
      <dgm:prSet/>
      <dgm:spPr/>
      <dgm:t>
        <a:bodyPr/>
        <a:lstStyle/>
        <a:p>
          <a:endParaRPr lang="en-US"/>
        </a:p>
      </dgm:t>
    </dgm:pt>
    <dgm:pt modelId="{C08A68F0-05AA-494F-BEE5-C2035A13E472}" type="sibTrans" cxnId="{67187329-C09B-46CA-BAE0-E5F81788C0AB}">
      <dgm:prSet/>
      <dgm:spPr/>
      <dgm:t>
        <a:bodyPr/>
        <a:lstStyle/>
        <a:p>
          <a:endParaRPr lang="en-US"/>
        </a:p>
      </dgm:t>
    </dgm:pt>
    <dgm:pt modelId="{E414F11B-8950-45D1-BA54-108D84C413FB}">
      <dgm:prSet/>
      <dgm:spPr/>
      <dgm:t>
        <a:bodyPr/>
        <a:lstStyle/>
        <a:p>
          <a:r>
            <a:rPr lang="es-ES" i="0" baseline="0">
              <a:latin typeface="Helvetica"/>
              <a:cs typeface="Helvetica"/>
            </a:rPr>
            <a:t>Actividad de reminiscencia</a:t>
          </a:r>
          <a:r>
            <a:rPr lang="es-ES">
              <a:latin typeface="Helvetica"/>
              <a:cs typeface="Helvetica"/>
            </a:rPr>
            <a:t>.</a:t>
          </a:r>
          <a:endParaRPr lang="en-US">
            <a:latin typeface="Helvetica"/>
            <a:cs typeface="Helvetica"/>
          </a:endParaRPr>
        </a:p>
      </dgm:t>
    </dgm:pt>
    <dgm:pt modelId="{3BC487BA-53C1-4AB7-8AC2-D2D3F3A05F81}" type="parTrans" cxnId="{160EB1B5-0DEE-4960-B654-B216C7A4E2E7}">
      <dgm:prSet/>
      <dgm:spPr/>
      <dgm:t>
        <a:bodyPr/>
        <a:lstStyle/>
        <a:p>
          <a:endParaRPr lang="en-US"/>
        </a:p>
      </dgm:t>
    </dgm:pt>
    <dgm:pt modelId="{61CDB020-040E-4A6F-9463-79DFCDAF75A6}" type="sibTrans" cxnId="{160EB1B5-0DEE-4960-B654-B216C7A4E2E7}">
      <dgm:prSet/>
      <dgm:spPr/>
      <dgm:t>
        <a:bodyPr/>
        <a:lstStyle/>
        <a:p>
          <a:endParaRPr lang="en-US"/>
        </a:p>
      </dgm:t>
    </dgm:pt>
    <dgm:pt modelId="{7AC977EA-BE76-4047-89DA-7985E6150363}">
      <dgm:prSet/>
      <dgm:spPr/>
      <dgm:t>
        <a:bodyPr/>
        <a:lstStyle/>
        <a:p>
          <a:r>
            <a:rPr lang="es-ES" i="0" baseline="0">
              <a:latin typeface="Helvetica"/>
              <a:cs typeface="Helvetica"/>
            </a:rPr>
            <a:t>Llamar a un familiar o amigo/a</a:t>
          </a:r>
          <a:r>
            <a:rPr lang="es-ES">
              <a:latin typeface="Helvetica"/>
              <a:cs typeface="Helvetica"/>
            </a:rPr>
            <a:t>.</a:t>
          </a:r>
          <a:endParaRPr lang="en-US">
            <a:latin typeface="Helvetica"/>
            <a:cs typeface="Helvetica"/>
          </a:endParaRPr>
        </a:p>
      </dgm:t>
    </dgm:pt>
    <dgm:pt modelId="{BC3EB146-84A9-41A1-9C29-65D5B53479D7}" type="parTrans" cxnId="{1D6F34AD-EF1A-484B-BFD7-477F16C04DE0}">
      <dgm:prSet/>
      <dgm:spPr/>
      <dgm:t>
        <a:bodyPr/>
        <a:lstStyle/>
        <a:p>
          <a:endParaRPr lang="en-US"/>
        </a:p>
      </dgm:t>
    </dgm:pt>
    <dgm:pt modelId="{3B516F86-2D6F-408A-BC3E-921CE8FF768C}" type="sibTrans" cxnId="{1D6F34AD-EF1A-484B-BFD7-477F16C04DE0}">
      <dgm:prSet/>
      <dgm:spPr/>
      <dgm:t>
        <a:bodyPr/>
        <a:lstStyle/>
        <a:p>
          <a:endParaRPr lang="en-US"/>
        </a:p>
      </dgm:t>
    </dgm:pt>
    <dgm:pt modelId="{01BD0922-949F-44FB-A538-2E9642DA63BB}">
      <dgm:prSet/>
      <dgm:spPr/>
      <dgm:t>
        <a:bodyPr/>
        <a:lstStyle/>
        <a:p>
          <a:r>
            <a:rPr lang="es-ES" i="0" baseline="0">
              <a:latin typeface="Helvetica"/>
              <a:cs typeface="Helvetica"/>
            </a:rPr>
            <a:t>Tomar la medicación</a:t>
          </a:r>
          <a:r>
            <a:rPr lang="es-ES">
              <a:latin typeface="Helvetica"/>
              <a:cs typeface="Helvetica"/>
            </a:rPr>
            <a:t>.</a:t>
          </a:r>
          <a:endParaRPr lang="en-US">
            <a:latin typeface="Helvetica"/>
            <a:cs typeface="Helvetica"/>
          </a:endParaRPr>
        </a:p>
      </dgm:t>
    </dgm:pt>
    <dgm:pt modelId="{36E39EE4-C2B0-41FB-928B-DED47B33BC57}" type="parTrans" cxnId="{D1B5D4F0-4B07-41D2-9AF7-853353D7BBF0}">
      <dgm:prSet/>
      <dgm:spPr/>
      <dgm:t>
        <a:bodyPr/>
        <a:lstStyle/>
        <a:p>
          <a:endParaRPr lang="en-US"/>
        </a:p>
      </dgm:t>
    </dgm:pt>
    <dgm:pt modelId="{67F38451-822A-42B8-95AD-3F1E5B2ACDB2}" type="sibTrans" cxnId="{D1B5D4F0-4B07-41D2-9AF7-853353D7BBF0}">
      <dgm:prSet/>
      <dgm:spPr/>
      <dgm:t>
        <a:bodyPr/>
        <a:lstStyle/>
        <a:p>
          <a:endParaRPr lang="en-US"/>
        </a:p>
      </dgm:t>
    </dgm:pt>
    <dgm:pt modelId="{FE158DF2-4007-4D1D-A98E-AFFAC1147786}">
      <dgm:prSet/>
      <dgm:spPr/>
      <dgm:t>
        <a:bodyPr/>
        <a:lstStyle/>
        <a:p>
          <a:pPr rtl="0"/>
          <a:r>
            <a:rPr lang="es-ES" baseline="0">
              <a:latin typeface="Helvetica"/>
              <a:cs typeface="Helvetica"/>
            </a:rPr>
            <a:t>Tareas prioridad 3</a:t>
          </a:r>
          <a:endParaRPr lang="en-US" i="0" baseline="0">
            <a:latin typeface="Helvetica"/>
            <a:cs typeface="Helvetica"/>
          </a:endParaRPr>
        </a:p>
      </dgm:t>
    </dgm:pt>
    <dgm:pt modelId="{27012094-BA95-45A0-AC29-F457B9264985}" type="parTrans" cxnId="{FA33BC3C-07D7-4900-8B67-FBD9A8002ACF}">
      <dgm:prSet/>
      <dgm:spPr/>
      <dgm:t>
        <a:bodyPr/>
        <a:lstStyle/>
        <a:p>
          <a:endParaRPr lang="en-US"/>
        </a:p>
      </dgm:t>
    </dgm:pt>
    <dgm:pt modelId="{F42DF2DF-D1DC-4E62-8122-3A75BE00A5EC}" type="sibTrans" cxnId="{FA33BC3C-07D7-4900-8B67-FBD9A8002ACF}">
      <dgm:prSet/>
      <dgm:spPr/>
      <dgm:t>
        <a:bodyPr/>
        <a:lstStyle/>
        <a:p>
          <a:endParaRPr lang="en-US"/>
        </a:p>
      </dgm:t>
    </dgm:pt>
    <dgm:pt modelId="{E6413DC4-6797-49C2-B87E-40BA4FD4BB62}">
      <dgm:prSet/>
      <dgm:spPr/>
      <dgm:t>
        <a:bodyPr/>
        <a:lstStyle/>
        <a:p>
          <a:r>
            <a:rPr lang="es-ES" i="0" baseline="0">
              <a:latin typeface="Helvetica"/>
              <a:cs typeface="Helvetica"/>
            </a:rPr>
            <a:t>Salir al exterior</a:t>
          </a:r>
          <a:r>
            <a:rPr lang="es-ES">
              <a:latin typeface="Helvetica"/>
              <a:cs typeface="Helvetica"/>
            </a:rPr>
            <a:t>.</a:t>
          </a:r>
          <a:endParaRPr lang="en-US">
            <a:latin typeface="Helvetica"/>
            <a:cs typeface="Helvetica"/>
          </a:endParaRPr>
        </a:p>
      </dgm:t>
    </dgm:pt>
    <dgm:pt modelId="{A9ED64D9-9F1A-49CD-9B3D-3982A4B175FF}" type="parTrans" cxnId="{58BC2D3D-0E19-4918-89D0-67809C525132}">
      <dgm:prSet/>
      <dgm:spPr/>
      <dgm:t>
        <a:bodyPr/>
        <a:lstStyle/>
        <a:p>
          <a:endParaRPr lang="en-US"/>
        </a:p>
      </dgm:t>
    </dgm:pt>
    <dgm:pt modelId="{9E02C5D5-78F8-4630-A8ED-02AC16DA79CD}" type="sibTrans" cxnId="{58BC2D3D-0E19-4918-89D0-67809C525132}">
      <dgm:prSet/>
      <dgm:spPr/>
      <dgm:t>
        <a:bodyPr/>
        <a:lstStyle/>
        <a:p>
          <a:endParaRPr lang="en-US"/>
        </a:p>
      </dgm:t>
    </dgm:pt>
    <dgm:pt modelId="{13A827E6-1ADD-4445-91DE-BB6AE4C469EF}">
      <dgm:prSet phldr="0"/>
      <dgm:spPr/>
      <dgm:t>
        <a:bodyPr/>
        <a:lstStyle/>
        <a:p>
          <a:r>
            <a:rPr lang="es-ES" i="0" baseline="0">
              <a:latin typeface="Helvetica"/>
              <a:cs typeface="Helvetica"/>
            </a:rPr>
            <a:t>Descanso y/o ocio</a:t>
          </a:r>
          <a:r>
            <a:rPr lang="es-ES">
              <a:latin typeface="Helvetica"/>
              <a:cs typeface="Helvetica"/>
            </a:rPr>
            <a:t>.</a:t>
          </a:r>
        </a:p>
      </dgm:t>
    </dgm:pt>
    <dgm:pt modelId="{95C2BF82-F049-4ADB-8579-77D02DB42AD9}" type="parTrans" cxnId="{EB9121FE-759D-4AFC-A99E-E88C036B88CD}">
      <dgm:prSet/>
      <dgm:spPr/>
    </dgm:pt>
    <dgm:pt modelId="{5A34821F-FE74-4F7D-B0C0-453FCCE03A32}" type="sibTrans" cxnId="{EB9121FE-759D-4AFC-A99E-E88C036B88CD}">
      <dgm:prSet/>
      <dgm:spPr/>
    </dgm:pt>
    <dgm:pt modelId="{D3250834-3F1A-40C2-B78D-D70F223FA6C0}" type="pres">
      <dgm:prSet presAssocID="{93A222BC-263C-4C60-9EE5-086CDD027C9C}" presName="Name0" presStyleCnt="0">
        <dgm:presLayoutVars>
          <dgm:dir/>
          <dgm:animLvl val="lvl"/>
          <dgm:resizeHandles val="exact"/>
        </dgm:presLayoutVars>
      </dgm:prSet>
      <dgm:spPr/>
    </dgm:pt>
    <dgm:pt modelId="{CBAC5B97-42D2-430B-BA10-85F7ACAC8B25}" type="pres">
      <dgm:prSet presAssocID="{9BD74BEE-8FF5-4934-9F23-0775DA0BD0EB}" presName="composite" presStyleCnt="0"/>
      <dgm:spPr/>
    </dgm:pt>
    <dgm:pt modelId="{8A9BC179-B388-4FB6-A5FE-ECF7B819FA74}" type="pres">
      <dgm:prSet presAssocID="{9BD74BEE-8FF5-4934-9F23-0775DA0BD0EB}" presName="parTx" presStyleLbl="alignNode1" presStyleIdx="0" presStyleCnt="3">
        <dgm:presLayoutVars>
          <dgm:chMax val="0"/>
          <dgm:chPref val="0"/>
          <dgm:bulletEnabled val="1"/>
        </dgm:presLayoutVars>
      </dgm:prSet>
      <dgm:spPr/>
    </dgm:pt>
    <dgm:pt modelId="{3BD8AC40-AB1E-4538-B3CC-7FE21AC5DF37}" type="pres">
      <dgm:prSet presAssocID="{9BD74BEE-8FF5-4934-9F23-0775DA0BD0EB}" presName="desTx" presStyleLbl="alignAccFollowNode1" presStyleIdx="0" presStyleCnt="3">
        <dgm:presLayoutVars>
          <dgm:bulletEnabled val="1"/>
        </dgm:presLayoutVars>
      </dgm:prSet>
      <dgm:spPr/>
    </dgm:pt>
    <dgm:pt modelId="{69199B5F-0955-4E8D-B3E9-1B9F37028BA1}" type="pres">
      <dgm:prSet presAssocID="{9A3E757A-767A-48C6-B9BD-BC5A1A507C95}" presName="space" presStyleCnt="0"/>
      <dgm:spPr/>
    </dgm:pt>
    <dgm:pt modelId="{D918B1E4-67B0-4F7E-A384-AC3150591F5C}" type="pres">
      <dgm:prSet presAssocID="{FD442F17-F5F2-4BA8-8EC1-0A0C76B9E484}" presName="composite" presStyleCnt="0"/>
      <dgm:spPr/>
    </dgm:pt>
    <dgm:pt modelId="{2FDDE867-2133-40C4-9E6A-9F6C52841CE8}" type="pres">
      <dgm:prSet presAssocID="{FD442F17-F5F2-4BA8-8EC1-0A0C76B9E484}" presName="parTx" presStyleLbl="alignNode1" presStyleIdx="1" presStyleCnt="3">
        <dgm:presLayoutVars>
          <dgm:chMax val="0"/>
          <dgm:chPref val="0"/>
          <dgm:bulletEnabled val="1"/>
        </dgm:presLayoutVars>
      </dgm:prSet>
      <dgm:spPr/>
    </dgm:pt>
    <dgm:pt modelId="{1782C48F-F46A-4C2E-B0CA-455D30E2557D}" type="pres">
      <dgm:prSet presAssocID="{FD442F17-F5F2-4BA8-8EC1-0A0C76B9E484}" presName="desTx" presStyleLbl="alignAccFollowNode1" presStyleIdx="1" presStyleCnt="3">
        <dgm:presLayoutVars>
          <dgm:bulletEnabled val="1"/>
        </dgm:presLayoutVars>
      </dgm:prSet>
      <dgm:spPr/>
    </dgm:pt>
    <dgm:pt modelId="{D13F40DA-AD98-444E-8CD0-2D1696A79A30}" type="pres">
      <dgm:prSet presAssocID="{1EE1391F-AD2A-43D0-8277-41225CA7F299}" presName="space" presStyleCnt="0"/>
      <dgm:spPr/>
    </dgm:pt>
    <dgm:pt modelId="{5371EF20-6C25-4BB7-A970-B9801E774D9A}" type="pres">
      <dgm:prSet presAssocID="{FE158DF2-4007-4D1D-A98E-AFFAC1147786}" presName="composite" presStyleCnt="0"/>
      <dgm:spPr/>
    </dgm:pt>
    <dgm:pt modelId="{51128404-6A56-4699-B49A-CB33485A693D}" type="pres">
      <dgm:prSet presAssocID="{FE158DF2-4007-4D1D-A98E-AFFAC1147786}" presName="parTx" presStyleLbl="alignNode1" presStyleIdx="2" presStyleCnt="3">
        <dgm:presLayoutVars>
          <dgm:chMax val="0"/>
          <dgm:chPref val="0"/>
          <dgm:bulletEnabled val="1"/>
        </dgm:presLayoutVars>
      </dgm:prSet>
      <dgm:spPr/>
    </dgm:pt>
    <dgm:pt modelId="{222F49DF-AA72-4730-824E-4CC8F449473F}" type="pres">
      <dgm:prSet presAssocID="{FE158DF2-4007-4D1D-A98E-AFFAC1147786}" presName="desTx" presStyleLbl="alignAccFollowNode1" presStyleIdx="2" presStyleCnt="3">
        <dgm:presLayoutVars>
          <dgm:bulletEnabled val="1"/>
        </dgm:presLayoutVars>
      </dgm:prSet>
      <dgm:spPr/>
    </dgm:pt>
  </dgm:ptLst>
  <dgm:cxnLst>
    <dgm:cxn modelId="{A47F0101-4ED2-496C-AF55-CF93234C5288}" type="presOf" srcId="{E414F11B-8950-45D1-BA54-108D84C413FB}" destId="{1782C48F-F46A-4C2E-B0CA-455D30E2557D}" srcOrd="0" destOrd="5" presId="urn:microsoft.com/office/officeart/2005/8/layout/hList1"/>
    <dgm:cxn modelId="{61E87208-3723-48D3-9B21-19CAB203E4A9}" type="presOf" srcId="{E6413DC4-6797-49C2-B87E-40BA4FD4BB62}" destId="{222F49DF-AA72-4730-824E-4CC8F449473F}" srcOrd="0" destOrd="1" presId="urn:microsoft.com/office/officeart/2005/8/layout/hList1"/>
    <dgm:cxn modelId="{6CCB910C-D49B-4DF9-9166-C05EBCAE585A}" srcId="{9BD74BEE-8FF5-4934-9F23-0775DA0BD0EB}" destId="{63B47817-337C-41A9-B9EF-4D641C280A16}" srcOrd="7" destOrd="0" parTransId="{01B502D1-4E39-4148-B2BF-7A220010EA60}" sibTransId="{96F13A92-B957-4448-A7F0-7FC18D09583C}"/>
    <dgm:cxn modelId="{00545113-5E41-4958-972F-11222182F834}" srcId="{FD442F17-F5F2-4BA8-8EC1-0A0C76B9E484}" destId="{42B70733-428E-4F62-921E-595683474B46}" srcOrd="1" destOrd="0" parTransId="{17EC5FE4-584D-4E08-B90F-3649E3B8C0F3}" sibTransId="{FE6B81DD-727E-4608-9E74-8FDF3A30139D}"/>
    <dgm:cxn modelId="{B795BB16-B141-4464-A9AF-CC9885FC2194}" type="presOf" srcId="{9BD74BEE-8FF5-4934-9F23-0775DA0BD0EB}" destId="{8A9BC179-B388-4FB6-A5FE-ECF7B819FA74}" srcOrd="0" destOrd="0" presId="urn:microsoft.com/office/officeart/2005/8/layout/hList1"/>
    <dgm:cxn modelId="{525E4128-D571-4833-A504-9B5A2A193298}" type="presOf" srcId="{FD442F17-F5F2-4BA8-8EC1-0A0C76B9E484}" destId="{2FDDE867-2133-40C4-9E6A-9F6C52841CE8}" srcOrd="0" destOrd="0" presId="urn:microsoft.com/office/officeart/2005/8/layout/hList1"/>
    <dgm:cxn modelId="{67187329-C09B-46CA-BAE0-E5F81788C0AB}" srcId="{FD442F17-F5F2-4BA8-8EC1-0A0C76B9E484}" destId="{6934C0A2-882E-47D1-9CFC-1161A6831963}" srcOrd="4" destOrd="0" parTransId="{57ACD3B1-8AD2-4F32-9DC1-503D0438CE64}" sibTransId="{C08A68F0-05AA-494F-BEE5-C2035A13E472}"/>
    <dgm:cxn modelId="{7071222E-6111-49D4-8F8E-E7C0835F671F}" type="presOf" srcId="{42B70733-428E-4F62-921E-595683474B46}" destId="{1782C48F-F46A-4C2E-B0CA-455D30E2557D}" srcOrd="0" destOrd="1" presId="urn:microsoft.com/office/officeart/2005/8/layout/hList1"/>
    <dgm:cxn modelId="{1EC7DF2E-5723-4BD5-AB7A-772C2F75484A}" type="presOf" srcId="{BB73276D-2A38-4329-8163-91A8C6BC58C0}" destId="{3BD8AC40-AB1E-4538-B3CC-7FE21AC5DF37}" srcOrd="0" destOrd="0" presId="urn:microsoft.com/office/officeart/2005/8/layout/hList1"/>
    <dgm:cxn modelId="{E112612F-B637-4753-AF3F-C02772E4660B}" srcId="{93A222BC-263C-4C60-9EE5-086CDD027C9C}" destId="{9BD74BEE-8FF5-4934-9F23-0775DA0BD0EB}" srcOrd="0" destOrd="0" parTransId="{959E9364-62E5-45A3-8B23-745E86D240C7}" sibTransId="{9A3E757A-767A-48C6-B9BD-BC5A1A507C95}"/>
    <dgm:cxn modelId="{96567033-AFB1-4AD6-894A-4FD5E1471CC9}" type="presOf" srcId="{20ADB0BC-3564-4ECA-9A60-6F6C2396A65A}" destId="{3BD8AC40-AB1E-4538-B3CC-7FE21AC5DF37}" srcOrd="0" destOrd="3" presId="urn:microsoft.com/office/officeart/2005/8/layout/hList1"/>
    <dgm:cxn modelId="{A5BF3039-58D5-4B9D-8E20-DE99A41D0F24}" type="presOf" srcId="{E75B68BC-B9B3-4076-8615-F888F91424F1}" destId="{3BD8AC40-AB1E-4538-B3CC-7FE21AC5DF37}" srcOrd="0" destOrd="2" presId="urn:microsoft.com/office/officeart/2005/8/layout/hList1"/>
    <dgm:cxn modelId="{FA33BC3C-07D7-4900-8B67-FBD9A8002ACF}" srcId="{93A222BC-263C-4C60-9EE5-086CDD027C9C}" destId="{FE158DF2-4007-4D1D-A98E-AFFAC1147786}" srcOrd="2" destOrd="0" parTransId="{27012094-BA95-45A0-AC29-F457B9264985}" sibTransId="{F42DF2DF-D1DC-4E62-8122-3A75BE00A5EC}"/>
    <dgm:cxn modelId="{58BC2D3D-0E19-4918-89D0-67809C525132}" srcId="{FE158DF2-4007-4D1D-A98E-AFFAC1147786}" destId="{E6413DC4-6797-49C2-B87E-40BA4FD4BB62}" srcOrd="1" destOrd="0" parTransId="{A9ED64D9-9F1A-49CD-9B3D-3982A4B175FF}" sibTransId="{9E02C5D5-78F8-4630-A8ED-02AC16DA79CD}"/>
    <dgm:cxn modelId="{8A00A13E-0220-4F77-AEBA-90579F2D289E}" type="presOf" srcId="{7E438637-D16A-41D3-B7B3-6B3687B7593E}" destId="{1782C48F-F46A-4C2E-B0CA-455D30E2557D}" srcOrd="0" destOrd="2" presId="urn:microsoft.com/office/officeart/2005/8/layout/hList1"/>
    <dgm:cxn modelId="{C4CEB840-8564-4413-B916-C8F07C3A6E4E}" type="presOf" srcId="{9D36D2D3-7A38-47CD-A0EF-EB7BA74A89C5}" destId="{1782C48F-F46A-4C2E-B0CA-455D30E2557D}" srcOrd="0" destOrd="3" presId="urn:microsoft.com/office/officeart/2005/8/layout/hList1"/>
    <dgm:cxn modelId="{5B1A6C5D-8C1D-4DB9-9CC1-618FAA212104}" srcId="{9BD74BEE-8FF5-4934-9F23-0775DA0BD0EB}" destId="{C5D5C265-AAAB-4FF9-B44C-790710289D8E}" srcOrd="6" destOrd="0" parTransId="{F10C1D5A-2E05-41AC-B7E3-1DAC4123F75D}" sibTransId="{F5D87A85-4C63-474C-80F4-51439EDC78C0}"/>
    <dgm:cxn modelId="{36656A41-086C-4A73-BF1B-DE6EAE57C4EB}" srcId="{FD442F17-F5F2-4BA8-8EC1-0A0C76B9E484}" destId="{7E438637-D16A-41D3-B7B3-6B3687B7593E}" srcOrd="2" destOrd="0" parTransId="{8151EC58-5EBC-475A-81CF-BC96BDF28328}" sibTransId="{C7FCBEED-2DC4-4780-B542-20C12816265D}"/>
    <dgm:cxn modelId="{24C5C141-43C5-4566-8B3D-5B06E490B0B6}" srcId="{9BD74BEE-8FF5-4934-9F23-0775DA0BD0EB}" destId="{2A958743-93AF-449A-8F2A-BC7BD1783D1F}" srcOrd="1" destOrd="0" parTransId="{36D52E88-0064-4D5C-840A-BF05769C555C}" sibTransId="{264E74BE-9A72-4ED1-8239-26A9C60D0C52}"/>
    <dgm:cxn modelId="{1C99764B-CD47-44A9-96E8-F03B4E2070E6}" type="presOf" srcId="{63B47817-337C-41A9-B9EF-4D641C280A16}" destId="{3BD8AC40-AB1E-4538-B3CC-7FE21AC5DF37}" srcOrd="0" destOrd="7" presId="urn:microsoft.com/office/officeart/2005/8/layout/hList1"/>
    <dgm:cxn modelId="{D002044C-B165-47C9-85E5-0B256A814B34}" srcId="{FD442F17-F5F2-4BA8-8EC1-0A0C76B9E484}" destId="{A647A03D-20F7-4442-8127-7B1CF452898C}" srcOrd="0" destOrd="0" parTransId="{3D5C0579-80BE-4E0A-B8A3-AE510AD11DDC}" sibTransId="{2929AE5F-BD9D-4E92-91F3-DB61D1F0ABB1}"/>
    <dgm:cxn modelId="{7B54DC70-CD9B-4397-91FD-62CE8663A384}" srcId="{9BD74BEE-8FF5-4934-9F23-0775DA0BD0EB}" destId="{7878EC59-5558-4928-BA11-7DE6463C26F4}" srcOrd="4" destOrd="0" parTransId="{3237614F-79E5-458C-B039-F6A84B1BC0DA}" sibTransId="{1C583A47-8E35-47C1-8BD0-3178DC982FC3}"/>
    <dgm:cxn modelId="{77127153-7E22-4321-8217-4DE67D297010}" srcId="{9BD74BEE-8FF5-4934-9F23-0775DA0BD0EB}" destId="{20ADB0BC-3564-4ECA-9A60-6F6C2396A65A}" srcOrd="3" destOrd="0" parTransId="{3F34C85E-ECFC-4524-B415-B7B3E19ED524}" sibTransId="{8B265248-8D97-4B21-B585-90279347914E}"/>
    <dgm:cxn modelId="{626EFD53-1A78-4208-A331-30E5AC1F9515}" type="presOf" srcId="{7878EC59-5558-4928-BA11-7DE6463C26F4}" destId="{3BD8AC40-AB1E-4538-B3CC-7FE21AC5DF37}" srcOrd="0" destOrd="4" presId="urn:microsoft.com/office/officeart/2005/8/layout/hList1"/>
    <dgm:cxn modelId="{F3398357-7F84-46C9-BE5D-F64F52385C3A}" type="presOf" srcId="{6934C0A2-882E-47D1-9CFC-1161A6831963}" destId="{1782C48F-F46A-4C2E-B0CA-455D30E2557D}" srcOrd="0" destOrd="4" presId="urn:microsoft.com/office/officeart/2005/8/layout/hList1"/>
    <dgm:cxn modelId="{7F3A867B-6199-4A37-81F3-DB166EB89F12}" srcId="{9BD74BEE-8FF5-4934-9F23-0775DA0BD0EB}" destId="{E75B68BC-B9B3-4076-8615-F888F91424F1}" srcOrd="2" destOrd="0" parTransId="{A463F6A3-5740-462B-AEC3-2EB526114CE2}" sibTransId="{7828C491-4F40-4864-AE50-559F8CE95756}"/>
    <dgm:cxn modelId="{39496180-E3D2-4BC7-B1B0-D17025CA917F}" srcId="{FD442F17-F5F2-4BA8-8EC1-0A0C76B9E484}" destId="{9D36D2D3-7A38-47CD-A0EF-EB7BA74A89C5}" srcOrd="3" destOrd="0" parTransId="{AB0DE56D-648F-439B-B13F-20E0619A368D}" sibTransId="{175F5675-CCB3-4273-A5D9-EFC80EE3EFDB}"/>
    <dgm:cxn modelId="{2E4DBA99-C441-47CB-A50D-DAA086BB6AB2}" type="presOf" srcId="{2A958743-93AF-449A-8F2A-BC7BD1783D1F}" destId="{3BD8AC40-AB1E-4538-B3CC-7FE21AC5DF37}" srcOrd="0" destOrd="1" presId="urn:microsoft.com/office/officeart/2005/8/layout/hList1"/>
    <dgm:cxn modelId="{499D01A0-6B9D-4A17-859E-24880BAA7AFD}" type="presOf" srcId="{13A827E6-1ADD-4445-91DE-BB6AE4C469EF}" destId="{222F49DF-AA72-4730-824E-4CC8F449473F}" srcOrd="0" destOrd="0" presId="urn:microsoft.com/office/officeart/2005/8/layout/hList1"/>
    <dgm:cxn modelId="{5CCE87A5-6DC1-48DB-B386-79EC7D6D6F6E}" type="presOf" srcId="{CEC0470E-1029-441F-8CCE-77C23A262AC1}" destId="{3BD8AC40-AB1E-4538-B3CC-7FE21AC5DF37}" srcOrd="0" destOrd="5" presId="urn:microsoft.com/office/officeart/2005/8/layout/hList1"/>
    <dgm:cxn modelId="{1D6F34AD-EF1A-484B-BFD7-477F16C04DE0}" srcId="{FD442F17-F5F2-4BA8-8EC1-0A0C76B9E484}" destId="{7AC977EA-BE76-4047-89DA-7985E6150363}" srcOrd="6" destOrd="0" parTransId="{BC3EB146-84A9-41A1-9C29-65D5B53479D7}" sibTransId="{3B516F86-2D6F-408A-BC3E-921CE8FF768C}"/>
    <dgm:cxn modelId="{C6BAC1AD-10F1-4499-8C8D-9BD58E7BDCB0}" srcId="{9BD74BEE-8FF5-4934-9F23-0775DA0BD0EB}" destId="{BB73276D-2A38-4329-8163-91A8C6BC58C0}" srcOrd="0" destOrd="0" parTransId="{5888259B-0967-4A55-873E-C0D845390387}" sibTransId="{6FDDD750-99BA-40AC-AAFF-CABE75C882B2}"/>
    <dgm:cxn modelId="{160EB1B5-0DEE-4960-B654-B216C7A4E2E7}" srcId="{FD442F17-F5F2-4BA8-8EC1-0A0C76B9E484}" destId="{E414F11B-8950-45D1-BA54-108D84C413FB}" srcOrd="5" destOrd="0" parTransId="{3BC487BA-53C1-4AB7-8AC2-D2D3F3A05F81}" sibTransId="{61CDB020-040E-4A6F-9463-79DFCDAF75A6}"/>
    <dgm:cxn modelId="{EA8BD3BC-86F9-44AE-B8D5-2E292A190677}" type="presOf" srcId="{C5D5C265-AAAB-4FF9-B44C-790710289D8E}" destId="{3BD8AC40-AB1E-4538-B3CC-7FE21AC5DF37}" srcOrd="0" destOrd="6" presId="urn:microsoft.com/office/officeart/2005/8/layout/hList1"/>
    <dgm:cxn modelId="{77EBD5C3-3A9C-48A8-970B-4EBB114F6AFB}" type="presOf" srcId="{FE158DF2-4007-4D1D-A98E-AFFAC1147786}" destId="{51128404-6A56-4699-B49A-CB33485A693D}" srcOrd="0" destOrd="0" presId="urn:microsoft.com/office/officeart/2005/8/layout/hList1"/>
    <dgm:cxn modelId="{2CBCAFC9-B2DD-411E-91FE-528C1CB6CE70}" srcId="{9BD74BEE-8FF5-4934-9F23-0775DA0BD0EB}" destId="{CEC0470E-1029-441F-8CCE-77C23A262AC1}" srcOrd="5" destOrd="0" parTransId="{6913F2BB-590E-4109-BB3B-AF3A6D034673}" sibTransId="{396AC67F-F692-42E4-8F8E-9B11FBA39C46}"/>
    <dgm:cxn modelId="{DD11A7DF-BAC2-427A-9CDE-640D7468C07E}" type="presOf" srcId="{7AC977EA-BE76-4047-89DA-7985E6150363}" destId="{1782C48F-F46A-4C2E-B0CA-455D30E2557D}" srcOrd="0" destOrd="6" presId="urn:microsoft.com/office/officeart/2005/8/layout/hList1"/>
    <dgm:cxn modelId="{194E7FE1-0E02-4821-AC08-F5CF48A5169E}" srcId="{93A222BC-263C-4C60-9EE5-086CDD027C9C}" destId="{FD442F17-F5F2-4BA8-8EC1-0A0C76B9E484}" srcOrd="1" destOrd="0" parTransId="{CDE4D2CD-6810-4668-9C3D-9C541E53ED0E}" sibTransId="{1EE1391F-AD2A-43D0-8277-41225CA7F299}"/>
    <dgm:cxn modelId="{83C5A2E6-0326-4E32-B445-10A6E2631F30}" type="presOf" srcId="{A647A03D-20F7-4442-8127-7B1CF452898C}" destId="{1782C48F-F46A-4C2E-B0CA-455D30E2557D}" srcOrd="0" destOrd="0" presId="urn:microsoft.com/office/officeart/2005/8/layout/hList1"/>
    <dgm:cxn modelId="{D1B5D4F0-4B07-41D2-9AF7-853353D7BBF0}" srcId="{FD442F17-F5F2-4BA8-8EC1-0A0C76B9E484}" destId="{01BD0922-949F-44FB-A538-2E9642DA63BB}" srcOrd="7" destOrd="0" parTransId="{36E39EE4-C2B0-41FB-928B-DED47B33BC57}" sibTransId="{67F38451-822A-42B8-95AD-3F1E5B2ACDB2}"/>
    <dgm:cxn modelId="{E5E475F6-C983-4101-8089-683B33BC8D92}" type="presOf" srcId="{01BD0922-949F-44FB-A538-2E9642DA63BB}" destId="{1782C48F-F46A-4C2E-B0CA-455D30E2557D}" srcOrd="0" destOrd="7" presId="urn:microsoft.com/office/officeart/2005/8/layout/hList1"/>
    <dgm:cxn modelId="{6C284BFC-5EB6-47D3-B9DB-D5835E6DE096}" type="presOf" srcId="{93A222BC-263C-4C60-9EE5-086CDD027C9C}" destId="{D3250834-3F1A-40C2-B78D-D70F223FA6C0}" srcOrd="0" destOrd="0" presId="urn:microsoft.com/office/officeart/2005/8/layout/hList1"/>
    <dgm:cxn modelId="{EB9121FE-759D-4AFC-A99E-E88C036B88CD}" srcId="{FE158DF2-4007-4D1D-A98E-AFFAC1147786}" destId="{13A827E6-1ADD-4445-91DE-BB6AE4C469EF}" srcOrd="0" destOrd="0" parTransId="{95C2BF82-F049-4ADB-8579-77D02DB42AD9}" sibTransId="{5A34821F-FE74-4F7D-B0C0-453FCCE03A32}"/>
    <dgm:cxn modelId="{D2F6B2B6-0340-42E2-B583-561E63C312BB}" type="presParOf" srcId="{D3250834-3F1A-40C2-B78D-D70F223FA6C0}" destId="{CBAC5B97-42D2-430B-BA10-85F7ACAC8B25}" srcOrd="0" destOrd="0" presId="urn:microsoft.com/office/officeart/2005/8/layout/hList1"/>
    <dgm:cxn modelId="{79C24199-3FC0-43B7-A6D6-C10FD5BF77D5}" type="presParOf" srcId="{CBAC5B97-42D2-430B-BA10-85F7ACAC8B25}" destId="{8A9BC179-B388-4FB6-A5FE-ECF7B819FA74}" srcOrd="0" destOrd="0" presId="urn:microsoft.com/office/officeart/2005/8/layout/hList1"/>
    <dgm:cxn modelId="{2DE90C94-C1AE-4497-9E40-38ECE6011E27}" type="presParOf" srcId="{CBAC5B97-42D2-430B-BA10-85F7ACAC8B25}" destId="{3BD8AC40-AB1E-4538-B3CC-7FE21AC5DF37}" srcOrd="1" destOrd="0" presId="urn:microsoft.com/office/officeart/2005/8/layout/hList1"/>
    <dgm:cxn modelId="{A7E7B37C-439F-4D15-85B3-CF7F51D4BCFA}" type="presParOf" srcId="{D3250834-3F1A-40C2-B78D-D70F223FA6C0}" destId="{69199B5F-0955-4E8D-B3E9-1B9F37028BA1}" srcOrd="1" destOrd="0" presId="urn:microsoft.com/office/officeart/2005/8/layout/hList1"/>
    <dgm:cxn modelId="{5A0BAB13-B6BD-4FC3-905F-40642E35D058}" type="presParOf" srcId="{D3250834-3F1A-40C2-B78D-D70F223FA6C0}" destId="{D918B1E4-67B0-4F7E-A384-AC3150591F5C}" srcOrd="2" destOrd="0" presId="urn:microsoft.com/office/officeart/2005/8/layout/hList1"/>
    <dgm:cxn modelId="{D896D3CF-30AC-4FB0-A2FA-4A029F3F5DC7}" type="presParOf" srcId="{D918B1E4-67B0-4F7E-A384-AC3150591F5C}" destId="{2FDDE867-2133-40C4-9E6A-9F6C52841CE8}" srcOrd="0" destOrd="0" presId="urn:microsoft.com/office/officeart/2005/8/layout/hList1"/>
    <dgm:cxn modelId="{7864385A-F301-48E0-9192-18660B453735}" type="presParOf" srcId="{D918B1E4-67B0-4F7E-A384-AC3150591F5C}" destId="{1782C48F-F46A-4C2E-B0CA-455D30E2557D}" srcOrd="1" destOrd="0" presId="urn:microsoft.com/office/officeart/2005/8/layout/hList1"/>
    <dgm:cxn modelId="{0BA8B7AF-3172-4DD5-922D-CF8FC0E176B5}" type="presParOf" srcId="{D3250834-3F1A-40C2-B78D-D70F223FA6C0}" destId="{D13F40DA-AD98-444E-8CD0-2D1696A79A30}" srcOrd="3" destOrd="0" presId="urn:microsoft.com/office/officeart/2005/8/layout/hList1"/>
    <dgm:cxn modelId="{30C15E87-8406-46F3-B99C-08C03312C7C5}" type="presParOf" srcId="{D3250834-3F1A-40C2-B78D-D70F223FA6C0}" destId="{5371EF20-6C25-4BB7-A970-B9801E774D9A}" srcOrd="4" destOrd="0" presId="urn:microsoft.com/office/officeart/2005/8/layout/hList1"/>
    <dgm:cxn modelId="{6633EC0E-E0FA-4557-A9F0-75B5CC010CEC}" type="presParOf" srcId="{5371EF20-6C25-4BB7-A970-B9801E774D9A}" destId="{51128404-6A56-4699-B49A-CB33485A693D}" srcOrd="0" destOrd="0" presId="urn:microsoft.com/office/officeart/2005/8/layout/hList1"/>
    <dgm:cxn modelId="{F3E2498C-FACE-48AC-877F-F98F98562B97}" type="presParOf" srcId="{5371EF20-6C25-4BB7-A970-B9801E774D9A}" destId="{222F49DF-AA72-4730-824E-4CC8F449473F}"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E03D1C-7BB6-4000-A3BC-F006562C2F00}">
      <dsp:nvSpPr>
        <dsp:cNvPr id="0" name=""/>
        <dsp:cNvSpPr/>
      </dsp:nvSpPr>
      <dsp:spPr>
        <a:xfrm>
          <a:off x="0" y="0"/>
          <a:ext cx="9601200" cy="0"/>
        </a:xfrm>
        <a:prstGeom prst="line">
          <a:avLst/>
        </a:prstGeom>
        <a:solidFill>
          <a:schemeClr val="accent2">
            <a:hueOff val="0"/>
            <a:satOff val="0"/>
            <a:lumOff val="0"/>
            <a:alphaOff val="0"/>
          </a:schemeClr>
        </a:solidFill>
        <a:ln w="34925"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9F6C6C-D176-4E15-8A78-D26FB97D6282}">
      <dsp:nvSpPr>
        <dsp:cNvPr id="0" name=""/>
        <dsp:cNvSpPr/>
      </dsp:nvSpPr>
      <dsp:spPr>
        <a:xfrm>
          <a:off x="0" y="0"/>
          <a:ext cx="9601200" cy="895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pPr>
          <a:r>
            <a:rPr lang="es-ES" sz="2400" kern="1200"/>
            <a:t>Sistema de monitorización de la rutina diaria de una persona.</a:t>
          </a:r>
        </a:p>
      </dsp:txBody>
      <dsp:txXfrm>
        <a:off x="0" y="0"/>
        <a:ext cx="9601200" cy="895350"/>
      </dsp:txXfrm>
    </dsp:sp>
    <dsp:sp modelId="{6DA97C29-CC8A-4F19-837E-94120CD783BE}">
      <dsp:nvSpPr>
        <dsp:cNvPr id="0" name=""/>
        <dsp:cNvSpPr/>
      </dsp:nvSpPr>
      <dsp:spPr>
        <a:xfrm>
          <a:off x="0" y="895350"/>
          <a:ext cx="9601200" cy="0"/>
        </a:xfrm>
        <a:prstGeom prst="line">
          <a:avLst/>
        </a:prstGeom>
        <a:solidFill>
          <a:schemeClr val="accent3">
            <a:hueOff val="0"/>
            <a:satOff val="0"/>
            <a:lumOff val="0"/>
            <a:alphaOff val="0"/>
          </a:schemeClr>
        </a:solidFill>
        <a:ln w="34925" cap="flat" cmpd="sng" algn="in">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64BA3F-706E-4C0A-86CC-ED7301AE41E8}">
      <dsp:nvSpPr>
        <dsp:cNvPr id="0" name=""/>
        <dsp:cNvSpPr/>
      </dsp:nvSpPr>
      <dsp:spPr>
        <a:xfrm>
          <a:off x="0" y="895350"/>
          <a:ext cx="9601200" cy="895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pPr>
          <a:r>
            <a:rPr lang="es-ES" sz="2400" i="0" kern="1200"/>
            <a:t>Compuesto por un conjunto de tareas.</a:t>
          </a:r>
          <a:endParaRPr lang="es-ES" sz="2400" kern="1200"/>
        </a:p>
      </dsp:txBody>
      <dsp:txXfrm>
        <a:off x="0" y="895350"/>
        <a:ext cx="9601200" cy="895350"/>
      </dsp:txXfrm>
    </dsp:sp>
    <dsp:sp modelId="{0FBDF8C4-D895-438D-9566-D0DC1C29228D}">
      <dsp:nvSpPr>
        <dsp:cNvPr id="0" name=""/>
        <dsp:cNvSpPr/>
      </dsp:nvSpPr>
      <dsp:spPr>
        <a:xfrm>
          <a:off x="0" y="1790700"/>
          <a:ext cx="9601200" cy="0"/>
        </a:xfrm>
        <a:prstGeom prst="line">
          <a:avLst/>
        </a:prstGeom>
        <a:solidFill>
          <a:schemeClr val="accent4">
            <a:hueOff val="0"/>
            <a:satOff val="0"/>
            <a:lumOff val="0"/>
            <a:alphaOff val="0"/>
          </a:schemeClr>
        </a:solidFill>
        <a:ln w="34925" cap="flat" cmpd="sng" algn="in">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1070C2-8158-40AF-BD9A-78B9106E3606}">
      <dsp:nvSpPr>
        <dsp:cNvPr id="0" name=""/>
        <dsp:cNvSpPr/>
      </dsp:nvSpPr>
      <dsp:spPr>
        <a:xfrm>
          <a:off x="0" y="1790700"/>
          <a:ext cx="9601200" cy="895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100000"/>
            </a:lnSpc>
            <a:spcBef>
              <a:spcPct val="0"/>
            </a:spcBef>
            <a:spcAft>
              <a:spcPct val="35000"/>
            </a:spcAft>
            <a:buNone/>
          </a:pPr>
          <a:r>
            <a:rPr lang="es-ES" sz="2400" i="0" u="none" kern="1200">
              <a:latin typeface="Franklin Gothic Book" panose="020B0503020102020204"/>
            </a:rPr>
            <a:t>Sugerencia y supervisión</a:t>
          </a:r>
          <a:r>
            <a:rPr lang="es-ES" sz="2400" i="0" u="none" kern="1200"/>
            <a:t> de</a:t>
          </a:r>
          <a:r>
            <a:rPr lang="es-ES" sz="2400" i="0" u="none" kern="1200">
              <a:latin typeface="Franklin Gothic Book" panose="020B0503020102020204"/>
            </a:rPr>
            <a:t> tareas</a:t>
          </a:r>
          <a:r>
            <a:rPr lang="es-ES" sz="2400" i="0" kern="1200">
              <a:latin typeface="Franklin Gothic Book" panose="020B0503020102020204"/>
            </a:rPr>
            <a:t> en función </a:t>
          </a:r>
          <a:r>
            <a:rPr lang="es-ES" sz="2400" i="0" kern="1200"/>
            <a:t>del estado de ánimo del individuo.</a:t>
          </a:r>
          <a:endParaRPr lang="es-ES" sz="2400" kern="1200"/>
        </a:p>
      </dsp:txBody>
      <dsp:txXfrm>
        <a:off x="0" y="1790700"/>
        <a:ext cx="9601200" cy="895350"/>
      </dsp:txXfrm>
    </dsp:sp>
    <dsp:sp modelId="{9EE7AD4D-7672-4818-BCF3-17B600BBEC8C}">
      <dsp:nvSpPr>
        <dsp:cNvPr id="0" name=""/>
        <dsp:cNvSpPr/>
      </dsp:nvSpPr>
      <dsp:spPr>
        <a:xfrm>
          <a:off x="0" y="2686050"/>
          <a:ext cx="9601200" cy="0"/>
        </a:xfrm>
        <a:prstGeom prst="line">
          <a:avLst/>
        </a:prstGeom>
        <a:solidFill>
          <a:schemeClr val="accent5">
            <a:hueOff val="0"/>
            <a:satOff val="0"/>
            <a:lumOff val="0"/>
            <a:alphaOff val="0"/>
          </a:schemeClr>
        </a:solidFill>
        <a:ln w="34925" cap="flat" cmpd="sng" algn="in">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2A735C-F52A-484F-BB6E-9F90E10A96DD}">
      <dsp:nvSpPr>
        <dsp:cNvPr id="0" name=""/>
        <dsp:cNvSpPr/>
      </dsp:nvSpPr>
      <dsp:spPr>
        <a:xfrm>
          <a:off x="0" y="2686050"/>
          <a:ext cx="9601200" cy="895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100000"/>
            </a:lnSpc>
            <a:spcBef>
              <a:spcPct val="0"/>
            </a:spcBef>
            <a:spcAft>
              <a:spcPct val="35000"/>
            </a:spcAft>
            <a:buNone/>
          </a:pPr>
          <a:r>
            <a:rPr lang="es-ES" sz="2400" i="0" kern="1200"/>
            <a:t>Tareas </a:t>
          </a:r>
          <a:r>
            <a:rPr lang="es-ES" sz="2400" i="0" kern="1200">
              <a:latin typeface="Franklin Gothic Book" panose="020B0503020102020204"/>
            </a:rPr>
            <a:t>para la correción</a:t>
          </a:r>
          <a:r>
            <a:rPr lang="es-ES" sz="2400" kern="1200"/>
            <a:t> del ánimo</a:t>
          </a:r>
          <a:r>
            <a:rPr lang="es-ES" sz="2400" i="0" kern="1200"/>
            <a:t>.</a:t>
          </a:r>
          <a:endParaRPr lang="es-ES" sz="2400" kern="1200"/>
        </a:p>
      </dsp:txBody>
      <dsp:txXfrm>
        <a:off x="0" y="2686050"/>
        <a:ext cx="9601200" cy="8953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9BC179-B388-4FB6-A5FE-ECF7B819FA74}">
      <dsp:nvSpPr>
        <dsp:cNvPr id="0" name=""/>
        <dsp:cNvSpPr/>
      </dsp:nvSpPr>
      <dsp:spPr>
        <a:xfrm>
          <a:off x="3072" y="151401"/>
          <a:ext cx="2995455" cy="576000"/>
        </a:xfrm>
        <a:prstGeom prst="rect">
          <a:avLst/>
        </a:prstGeom>
        <a:solidFill>
          <a:schemeClr val="accent2">
            <a:hueOff val="0"/>
            <a:satOff val="0"/>
            <a:lumOff val="0"/>
            <a:alphaOff val="0"/>
          </a:schemeClr>
        </a:solidFill>
        <a:ln w="34925"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s-ES" sz="2000" kern="1200" baseline="0">
              <a:latin typeface="Helvetica"/>
              <a:cs typeface="Helvetica"/>
            </a:rPr>
            <a:t>Tareas prioridad 1</a:t>
          </a:r>
          <a:endParaRPr lang="en-US" sz="2000" kern="1200">
            <a:latin typeface="Helvetica"/>
            <a:cs typeface="Helvetica"/>
          </a:endParaRPr>
        </a:p>
      </dsp:txBody>
      <dsp:txXfrm>
        <a:off x="3072" y="151401"/>
        <a:ext cx="2995455" cy="576000"/>
      </dsp:txXfrm>
    </dsp:sp>
    <dsp:sp modelId="{3BD8AC40-AB1E-4538-B3CC-7FE21AC5DF37}">
      <dsp:nvSpPr>
        <dsp:cNvPr id="0" name=""/>
        <dsp:cNvSpPr/>
      </dsp:nvSpPr>
      <dsp:spPr>
        <a:xfrm>
          <a:off x="3072" y="727401"/>
          <a:ext cx="2995455" cy="3637124"/>
        </a:xfrm>
        <a:prstGeom prst="rect">
          <a:avLst/>
        </a:prstGeom>
        <a:solidFill>
          <a:schemeClr val="accent2">
            <a:tint val="40000"/>
            <a:alpha val="90000"/>
            <a:hueOff val="0"/>
            <a:satOff val="0"/>
            <a:lumOff val="0"/>
            <a:alphaOff val="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rtl="0">
            <a:lnSpc>
              <a:spcPct val="90000"/>
            </a:lnSpc>
            <a:spcBef>
              <a:spcPct val="0"/>
            </a:spcBef>
            <a:spcAft>
              <a:spcPct val="15000"/>
            </a:spcAft>
            <a:buChar char="•"/>
          </a:pPr>
          <a:r>
            <a:rPr lang="es-ES" sz="2000" i="0" kern="1200" baseline="0">
              <a:latin typeface="Helvetica"/>
              <a:cs typeface="Helvetica"/>
            </a:rPr>
            <a:t>Levantarse</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Aseo personal</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Desayuno</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Comida mediodía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Actividad de movilidad física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Merienda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Cena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Acostarse</a:t>
          </a:r>
          <a:r>
            <a:rPr lang="es-ES" sz="2000" kern="1200">
              <a:latin typeface="Helvetica"/>
              <a:cs typeface="Helvetica"/>
            </a:rPr>
            <a:t>.</a:t>
          </a:r>
          <a:endParaRPr lang="en-US" sz="2000" kern="1200">
            <a:latin typeface="Helvetica"/>
            <a:cs typeface="Helvetica"/>
          </a:endParaRPr>
        </a:p>
      </dsp:txBody>
      <dsp:txXfrm>
        <a:off x="3072" y="727401"/>
        <a:ext cx="2995455" cy="3637124"/>
      </dsp:txXfrm>
    </dsp:sp>
    <dsp:sp modelId="{2FDDE867-2133-40C4-9E6A-9F6C52841CE8}">
      <dsp:nvSpPr>
        <dsp:cNvPr id="0" name=""/>
        <dsp:cNvSpPr/>
      </dsp:nvSpPr>
      <dsp:spPr>
        <a:xfrm>
          <a:off x="3417891" y="151401"/>
          <a:ext cx="2995455" cy="576000"/>
        </a:xfrm>
        <a:prstGeom prst="rect">
          <a:avLst/>
        </a:prstGeom>
        <a:solidFill>
          <a:schemeClr val="accent3">
            <a:hueOff val="0"/>
            <a:satOff val="0"/>
            <a:lumOff val="0"/>
            <a:alphaOff val="0"/>
          </a:schemeClr>
        </a:solidFill>
        <a:ln w="34925" cap="flat" cmpd="sng" algn="in">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s-ES" sz="2000" kern="1200" baseline="0">
              <a:latin typeface="Helvetica"/>
              <a:cs typeface="Helvetica"/>
            </a:rPr>
            <a:t>Tareas prioridad 2</a:t>
          </a:r>
          <a:endParaRPr lang="en-US" sz="2000" kern="1200">
            <a:latin typeface="Helvetica"/>
            <a:cs typeface="Helvetica"/>
          </a:endParaRPr>
        </a:p>
      </dsp:txBody>
      <dsp:txXfrm>
        <a:off x="3417891" y="151401"/>
        <a:ext cx="2995455" cy="576000"/>
      </dsp:txXfrm>
    </dsp:sp>
    <dsp:sp modelId="{1782C48F-F46A-4C2E-B0CA-455D30E2557D}">
      <dsp:nvSpPr>
        <dsp:cNvPr id="0" name=""/>
        <dsp:cNvSpPr/>
      </dsp:nvSpPr>
      <dsp:spPr>
        <a:xfrm>
          <a:off x="3417891" y="727401"/>
          <a:ext cx="2995455" cy="3637124"/>
        </a:xfrm>
        <a:prstGeom prst="rect">
          <a:avLst/>
        </a:prstGeom>
        <a:solidFill>
          <a:schemeClr val="accent3">
            <a:tint val="40000"/>
            <a:alpha val="90000"/>
            <a:hueOff val="0"/>
            <a:satOff val="0"/>
            <a:lumOff val="0"/>
            <a:alphaOff val="0"/>
          </a:schemeClr>
        </a:solidFill>
        <a:ln w="34925" cap="flat" cmpd="sng" algn="in">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s-ES" sz="2000" i="0" kern="1200" baseline="0">
              <a:latin typeface="Helvetica"/>
              <a:cs typeface="Helvetica"/>
            </a:rPr>
            <a:t>Limpieza básica de la casa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Salir a hacer la compra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Hacer la comida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Limpiar la cocina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Juego cognitivo</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Actividad de reminiscencia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Llamar a un familiar o amigo/a</a:t>
          </a:r>
          <a:r>
            <a:rPr lang="es-ES" sz="2000" kern="1200">
              <a:latin typeface="Helvetica"/>
              <a:cs typeface="Helvetica"/>
            </a:rPr>
            <a:t>.</a:t>
          </a:r>
          <a:endParaRPr lang="en-US" sz="2000" kern="1200">
            <a:latin typeface="Helvetica"/>
            <a:cs typeface="Helvetica"/>
          </a:endParaRPr>
        </a:p>
        <a:p>
          <a:pPr marL="228600" lvl="1" indent="-228600" algn="l" defTabSz="889000">
            <a:lnSpc>
              <a:spcPct val="90000"/>
            </a:lnSpc>
            <a:spcBef>
              <a:spcPct val="0"/>
            </a:spcBef>
            <a:spcAft>
              <a:spcPct val="15000"/>
            </a:spcAft>
            <a:buChar char="•"/>
          </a:pPr>
          <a:r>
            <a:rPr lang="es-ES" sz="2000" i="0" kern="1200" baseline="0">
              <a:latin typeface="Helvetica"/>
              <a:cs typeface="Helvetica"/>
            </a:rPr>
            <a:t>Tomar la medicación</a:t>
          </a:r>
          <a:r>
            <a:rPr lang="es-ES" sz="2000" kern="1200">
              <a:latin typeface="Helvetica"/>
              <a:cs typeface="Helvetica"/>
            </a:rPr>
            <a:t>.</a:t>
          </a:r>
          <a:endParaRPr lang="en-US" sz="2000" kern="1200">
            <a:latin typeface="Helvetica"/>
            <a:cs typeface="Helvetica"/>
          </a:endParaRPr>
        </a:p>
      </dsp:txBody>
      <dsp:txXfrm>
        <a:off x="3417891" y="727401"/>
        <a:ext cx="2995455" cy="3637124"/>
      </dsp:txXfrm>
    </dsp:sp>
    <dsp:sp modelId="{51128404-6A56-4699-B49A-CB33485A693D}">
      <dsp:nvSpPr>
        <dsp:cNvPr id="0" name=""/>
        <dsp:cNvSpPr/>
      </dsp:nvSpPr>
      <dsp:spPr>
        <a:xfrm>
          <a:off x="6832710" y="151401"/>
          <a:ext cx="2995455" cy="576000"/>
        </a:xfrm>
        <a:prstGeom prst="rect">
          <a:avLst/>
        </a:prstGeom>
        <a:solidFill>
          <a:schemeClr val="accent4">
            <a:hueOff val="0"/>
            <a:satOff val="0"/>
            <a:lumOff val="0"/>
            <a:alphaOff val="0"/>
          </a:schemeClr>
        </a:solidFill>
        <a:ln w="34925" cap="flat" cmpd="sng" algn="in">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rtl="0">
            <a:lnSpc>
              <a:spcPct val="90000"/>
            </a:lnSpc>
            <a:spcBef>
              <a:spcPct val="0"/>
            </a:spcBef>
            <a:spcAft>
              <a:spcPct val="35000"/>
            </a:spcAft>
            <a:buNone/>
          </a:pPr>
          <a:r>
            <a:rPr lang="es-ES" sz="2000" kern="1200" baseline="0">
              <a:latin typeface="Helvetica"/>
              <a:cs typeface="Helvetica"/>
            </a:rPr>
            <a:t>Tareas prioridad 3</a:t>
          </a:r>
          <a:endParaRPr lang="en-US" sz="2000" i="0" kern="1200" baseline="0">
            <a:latin typeface="Helvetica"/>
            <a:cs typeface="Helvetica"/>
          </a:endParaRPr>
        </a:p>
      </dsp:txBody>
      <dsp:txXfrm>
        <a:off x="6832710" y="151401"/>
        <a:ext cx="2995455" cy="576000"/>
      </dsp:txXfrm>
    </dsp:sp>
    <dsp:sp modelId="{222F49DF-AA72-4730-824E-4CC8F449473F}">
      <dsp:nvSpPr>
        <dsp:cNvPr id="0" name=""/>
        <dsp:cNvSpPr/>
      </dsp:nvSpPr>
      <dsp:spPr>
        <a:xfrm>
          <a:off x="6832710" y="727401"/>
          <a:ext cx="2995455" cy="3637124"/>
        </a:xfrm>
        <a:prstGeom prst="rect">
          <a:avLst/>
        </a:prstGeom>
        <a:solidFill>
          <a:schemeClr val="accent4">
            <a:tint val="40000"/>
            <a:alpha val="90000"/>
            <a:hueOff val="0"/>
            <a:satOff val="0"/>
            <a:lumOff val="0"/>
            <a:alphaOff val="0"/>
          </a:schemeClr>
        </a:solidFill>
        <a:ln w="34925" cap="flat" cmpd="sng" algn="in">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s-ES" sz="2000" i="0" kern="1200" baseline="0">
              <a:latin typeface="Helvetica"/>
              <a:cs typeface="Helvetica"/>
            </a:rPr>
            <a:t>Descanso y/o ocio</a:t>
          </a:r>
          <a:r>
            <a:rPr lang="es-ES" sz="2000" kern="1200">
              <a:latin typeface="Helvetica"/>
              <a:cs typeface="Helvetica"/>
            </a:rPr>
            <a:t>.</a:t>
          </a:r>
        </a:p>
        <a:p>
          <a:pPr marL="228600" lvl="1" indent="-228600" algn="l" defTabSz="889000">
            <a:lnSpc>
              <a:spcPct val="90000"/>
            </a:lnSpc>
            <a:spcBef>
              <a:spcPct val="0"/>
            </a:spcBef>
            <a:spcAft>
              <a:spcPct val="15000"/>
            </a:spcAft>
            <a:buChar char="•"/>
          </a:pPr>
          <a:r>
            <a:rPr lang="es-ES" sz="2000" i="0" kern="1200" baseline="0">
              <a:latin typeface="Helvetica"/>
              <a:cs typeface="Helvetica"/>
            </a:rPr>
            <a:t>Salir al exterior</a:t>
          </a:r>
          <a:r>
            <a:rPr lang="es-ES" sz="2000" kern="1200">
              <a:latin typeface="Helvetica"/>
              <a:cs typeface="Helvetica"/>
            </a:rPr>
            <a:t>.</a:t>
          </a:r>
          <a:endParaRPr lang="en-US" sz="2000" kern="1200">
            <a:latin typeface="Helvetica"/>
            <a:cs typeface="Helvetica"/>
          </a:endParaRPr>
        </a:p>
      </dsp:txBody>
      <dsp:txXfrm>
        <a:off x="6832710" y="727401"/>
        <a:ext cx="2995455" cy="363712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sv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C57205-300D-44A6-A1BD-B0276CCCC205}" type="datetimeFigureOut">
              <a:rPr lang="es-ES"/>
              <a:t>14/07/2020</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24AEB-081E-40D5-9DBB-CA39D43D3202}" type="slidenum">
              <a:rPr lang="es-ES"/>
              <a:t>‹Nº›</a:t>
            </a:fld>
            <a:endParaRPr lang="es-ES"/>
          </a:p>
        </p:txBody>
      </p:sp>
    </p:spTree>
    <p:extLst>
      <p:ext uri="{BB962C8B-B14F-4D97-AF65-F5344CB8AC3E}">
        <p14:creationId xmlns:p14="http://schemas.microsoft.com/office/powerpoint/2010/main" val="1527405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Buenos días. Pues primero </a:t>
            </a:r>
            <a:r>
              <a:rPr lang="en-US" err="1">
                <a:cs typeface="Calibri"/>
              </a:rPr>
              <a:t>comentar</a:t>
            </a:r>
            <a:r>
              <a:rPr lang="en-US">
                <a:cs typeface="Calibri"/>
              </a:rPr>
              <a:t> que la idea de </a:t>
            </a:r>
            <a:r>
              <a:rPr lang="en-US" err="1">
                <a:cs typeface="Calibri"/>
              </a:rPr>
              <a:t>este</a:t>
            </a:r>
            <a:r>
              <a:rPr lang="en-US">
                <a:cs typeface="Calibri"/>
              </a:rPr>
              <a:t> </a:t>
            </a:r>
            <a:r>
              <a:rPr lang="en-US" err="1">
                <a:cs typeface="Calibri"/>
              </a:rPr>
              <a:t>proyecto</a:t>
            </a:r>
            <a:r>
              <a:rPr lang="en-US">
                <a:cs typeface="Calibri"/>
              </a:rPr>
              <a:t> </a:t>
            </a:r>
            <a:r>
              <a:rPr lang="en-US" err="1">
                <a:cs typeface="Calibri"/>
              </a:rPr>
              <a:t>surgió</a:t>
            </a:r>
            <a:r>
              <a:rPr lang="en-US">
                <a:cs typeface="Calibri"/>
              </a:rPr>
              <a:t> por </a:t>
            </a:r>
            <a:r>
              <a:rPr lang="en-US" err="1">
                <a:cs typeface="Calibri"/>
              </a:rPr>
              <a:t>iniciativa</a:t>
            </a:r>
            <a:r>
              <a:rPr lang="en-US">
                <a:cs typeface="Calibri"/>
              </a:rPr>
              <a:t> </a:t>
            </a:r>
            <a:r>
              <a:rPr lang="en-US" err="1">
                <a:cs typeface="Calibri"/>
              </a:rPr>
              <a:t>propia</a:t>
            </a:r>
            <a:r>
              <a:rPr lang="en-US">
                <a:cs typeface="Calibri"/>
              </a:rPr>
              <a:t>. Además de mi interés en los campos de la robótica y del aprendizaje automático, otro de los </a:t>
            </a:r>
            <a:r>
              <a:rPr lang="en-US" err="1">
                <a:cs typeface="Calibri"/>
              </a:rPr>
              <a:t>factores</a:t>
            </a:r>
            <a:r>
              <a:rPr lang="en-US">
                <a:cs typeface="Calibri"/>
              </a:rPr>
              <a:t> que me </a:t>
            </a:r>
            <a:r>
              <a:rPr lang="en-US" err="1">
                <a:cs typeface="Calibri"/>
              </a:rPr>
              <a:t>motivaron</a:t>
            </a:r>
            <a:r>
              <a:rPr lang="en-US">
                <a:cs typeface="Calibri"/>
              </a:rPr>
              <a:t> </a:t>
            </a:r>
            <a:r>
              <a:rPr lang="en-US" err="1">
                <a:cs typeface="Calibri"/>
              </a:rPr>
              <a:t>fue</a:t>
            </a:r>
            <a:r>
              <a:rPr lang="en-US">
                <a:cs typeface="Calibri"/>
              </a:rPr>
              <a:t> el </a:t>
            </a:r>
            <a:r>
              <a:rPr lang="en-US" err="1">
                <a:cs typeface="Calibri"/>
              </a:rPr>
              <a:t>hecho</a:t>
            </a:r>
            <a:r>
              <a:rPr lang="en-US">
                <a:cs typeface="Calibri"/>
              </a:rPr>
              <a:t> de </a:t>
            </a:r>
            <a:r>
              <a:rPr lang="en-US" err="1">
                <a:cs typeface="Calibri"/>
              </a:rPr>
              <a:t>tener</a:t>
            </a:r>
            <a:r>
              <a:rPr lang="en-US">
                <a:cs typeface="Calibri"/>
              </a:rPr>
              <a:t> </a:t>
            </a:r>
            <a:r>
              <a:rPr lang="en-US" err="1">
                <a:cs typeface="Calibri"/>
              </a:rPr>
              <a:t>familia</a:t>
            </a:r>
            <a:r>
              <a:rPr lang="en-US">
                <a:cs typeface="Calibri"/>
              </a:rPr>
              <a:t> </a:t>
            </a:r>
            <a:r>
              <a:rPr lang="en-US" err="1">
                <a:cs typeface="Calibri"/>
              </a:rPr>
              <a:t>trabajando</a:t>
            </a:r>
            <a:r>
              <a:rPr lang="en-US">
                <a:cs typeface="Calibri"/>
              </a:rPr>
              <a:t> en el sector del </a:t>
            </a:r>
            <a:r>
              <a:rPr lang="en-US" err="1">
                <a:cs typeface="Calibri"/>
              </a:rPr>
              <a:t>cuidado</a:t>
            </a:r>
            <a:r>
              <a:rPr lang="en-US">
                <a:cs typeface="Calibri"/>
              </a:rPr>
              <a:t> de personas </a:t>
            </a:r>
            <a:r>
              <a:rPr lang="en-US" err="1">
                <a:cs typeface="Calibri"/>
              </a:rPr>
              <a:t>mayores</a:t>
            </a:r>
            <a:r>
              <a:rPr lang="en-US">
                <a:cs typeface="Calibri"/>
              </a:rPr>
              <a:t>, </a:t>
            </a:r>
            <a:r>
              <a:rPr lang="en-US" err="1">
                <a:cs typeface="Calibri"/>
              </a:rPr>
              <a:t>donde</a:t>
            </a:r>
            <a:r>
              <a:rPr lang="en-US">
                <a:cs typeface="Calibri"/>
              </a:rPr>
              <a:t> hay una </a:t>
            </a:r>
            <a:r>
              <a:rPr lang="en-US" err="1">
                <a:cs typeface="Calibri"/>
              </a:rPr>
              <a:t>preocupación</a:t>
            </a:r>
            <a:r>
              <a:rPr lang="en-US">
                <a:cs typeface="Calibri"/>
              </a:rPr>
              <a:t> por la </a:t>
            </a:r>
            <a:r>
              <a:rPr lang="en-US" err="1">
                <a:cs typeface="Calibri"/>
              </a:rPr>
              <a:t>creciente</a:t>
            </a:r>
            <a:r>
              <a:rPr lang="en-US">
                <a:cs typeface="Calibri"/>
              </a:rPr>
              <a:t> </a:t>
            </a:r>
            <a:r>
              <a:rPr lang="en-US" err="1">
                <a:cs typeface="Calibri"/>
              </a:rPr>
              <a:t>presencia</a:t>
            </a:r>
            <a:r>
              <a:rPr lang="en-US">
                <a:cs typeface="Calibri"/>
              </a:rPr>
              <a:t> de población </a:t>
            </a:r>
            <a:r>
              <a:rPr lang="en-US" err="1">
                <a:cs typeface="Calibri"/>
              </a:rPr>
              <a:t>anciana</a:t>
            </a:r>
            <a:r>
              <a:rPr lang="en-US">
                <a:cs typeface="Calibri"/>
              </a:rPr>
              <a:t>, </a:t>
            </a:r>
            <a:r>
              <a:rPr lang="en-US" err="1">
                <a:cs typeface="Calibri"/>
              </a:rPr>
              <a:t>debido</a:t>
            </a:r>
            <a:r>
              <a:rPr lang="en-US">
                <a:cs typeface="Calibri"/>
              </a:rPr>
              <a:t> a una </a:t>
            </a:r>
            <a:r>
              <a:rPr lang="en-US" err="1">
                <a:cs typeface="Calibri"/>
              </a:rPr>
              <a:t>esperanza</a:t>
            </a:r>
            <a:r>
              <a:rPr lang="en-US">
                <a:cs typeface="Calibri"/>
              </a:rPr>
              <a:t> de </a:t>
            </a:r>
            <a:r>
              <a:rPr lang="en-US" err="1">
                <a:cs typeface="Calibri"/>
              </a:rPr>
              <a:t>vida</a:t>
            </a:r>
            <a:r>
              <a:rPr lang="en-US">
                <a:cs typeface="Calibri"/>
              </a:rPr>
              <a:t> </a:t>
            </a:r>
            <a:r>
              <a:rPr lang="en-US" err="1">
                <a:cs typeface="Calibri"/>
              </a:rPr>
              <a:t>más</a:t>
            </a:r>
            <a:r>
              <a:rPr lang="en-US">
                <a:cs typeface="Calibri"/>
              </a:rPr>
              <a:t> </a:t>
            </a:r>
            <a:r>
              <a:rPr lang="en-US" err="1">
                <a:cs typeface="Calibri"/>
              </a:rPr>
              <a:t>alta</a:t>
            </a:r>
            <a:r>
              <a:rPr lang="en-US">
                <a:cs typeface="Calibri"/>
              </a:rPr>
              <a:t>, que </a:t>
            </a:r>
            <a:r>
              <a:rPr lang="en-US" err="1">
                <a:cs typeface="Calibri"/>
              </a:rPr>
              <a:t>conlleva</a:t>
            </a:r>
            <a:r>
              <a:rPr lang="en-US">
                <a:cs typeface="Calibri"/>
              </a:rPr>
              <a:t> a la </a:t>
            </a:r>
            <a:r>
              <a:rPr lang="en-US" err="1">
                <a:cs typeface="Calibri"/>
              </a:rPr>
              <a:t>ausencia</a:t>
            </a:r>
            <a:r>
              <a:rPr lang="en-US">
                <a:cs typeface="Calibri"/>
              </a:rPr>
              <a:t> de </a:t>
            </a:r>
            <a:r>
              <a:rPr lang="en-US" err="1">
                <a:cs typeface="Calibri"/>
              </a:rPr>
              <a:t>profesionales</a:t>
            </a:r>
            <a:r>
              <a:rPr lang="en-US">
                <a:cs typeface="Calibri"/>
              </a:rPr>
              <a:t> para atenderla.</a:t>
            </a:r>
          </a:p>
          <a:p>
            <a:endParaRPr lang="en-US">
              <a:cs typeface="Calibri"/>
            </a:endParaRPr>
          </a:p>
          <a:p>
            <a:r>
              <a:rPr lang="en-US">
                <a:cs typeface="Calibri"/>
              </a:rPr>
              <a:t>Este </a:t>
            </a:r>
            <a:r>
              <a:rPr lang="en-US" err="1">
                <a:cs typeface="Calibri"/>
              </a:rPr>
              <a:t>proyecto</a:t>
            </a:r>
            <a:r>
              <a:rPr lang="en-US">
                <a:cs typeface="Calibri"/>
              </a:rPr>
              <a:t> se </a:t>
            </a:r>
            <a:r>
              <a:rPr lang="en-US" err="1">
                <a:cs typeface="Calibri"/>
              </a:rPr>
              <a:t>enmarca</a:t>
            </a:r>
            <a:r>
              <a:rPr lang="en-US">
                <a:cs typeface="Calibri"/>
              </a:rPr>
              <a:t> en la </a:t>
            </a:r>
            <a:r>
              <a:rPr lang="en-US" err="1">
                <a:cs typeface="Calibri"/>
              </a:rPr>
              <a:t>robótica</a:t>
            </a:r>
            <a:r>
              <a:rPr lang="en-US">
                <a:cs typeface="Calibri"/>
              </a:rPr>
              <a:t> de </a:t>
            </a:r>
            <a:r>
              <a:rPr lang="en-US" err="1">
                <a:cs typeface="Calibri"/>
              </a:rPr>
              <a:t>asistencia</a:t>
            </a:r>
            <a:r>
              <a:rPr lang="en-US">
                <a:cs typeface="Calibri"/>
              </a:rPr>
              <a:t> social (SAR), </a:t>
            </a:r>
            <a:r>
              <a:rPr lang="en-US" err="1">
                <a:cs typeface="Calibri"/>
              </a:rPr>
              <a:t>cuyo</a:t>
            </a:r>
            <a:r>
              <a:rPr lang="en-US">
                <a:cs typeface="Calibri"/>
              </a:rPr>
              <a:t> </a:t>
            </a:r>
            <a:r>
              <a:rPr lang="en-US" err="1">
                <a:cs typeface="Calibri"/>
              </a:rPr>
              <a:t>objetivo</a:t>
            </a:r>
            <a:r>
              <a:rPr lang="en-US">
                <a:cs typeface="Calibri"/>
              </a:rPr>
              <a:t> principal es que sus </a:t>
            </a:r>
            <a:r>
              <a:rPr lang="en-US" err="1">
                <a:cs typeface="Calibri"/>
              </a:rPr>
              <a:t>usuarios</a:t>
            </a:r>
            <a:r>
              <a:rPr lang="en-US">
                <a:cs typeface="Calibri"/>
              </a:rPr>
              <a:t> </a:t>
            </a:r>
            <a:r>
              <a:rPr lang="en-US" err="1">
                <a:cs typeface="Calibri"/>
              </a:rPr>
              <a:t>puedan</a:t>
            </a:r>
            <a:r>
              <a:rPr lang="en-US">
                <a:cs typeface="Calibri"/>
              </a:rPr>
              <a:t> </a:t>
            </a:r>
            <a:r>
              <a:rPr lang="en-US" err="1">
                <a:cs typeface="Calibri"/>
              </a:rPr>
              <a:t>mantener</a:t>
            </a:r>
            <a:r>
              <a:rPr lang="en-US">
                <a:cs typeface="Calibri"/>
              </a:rPr>
              <a:t> el mayor </a:t>
            </a:r>
            <a:r>
              <a:rPr lang="en-US" err="1">
                <a:cs typeface="Calibri"/>
              </a:rPr>
              <a:t>grado</a:t>
            </a:r>
            <a:r>
              <a:rPr lang="en-US">
                <a:cs typeface="Calibri"/>
              </a:rPr>
              <a:t> de </a:t>
            </a:r>
            <a:r>
              <a:rPr lang="en-US" err="1">
                <a:cs typeface="Calibri"/>
              </a:rPr>
              <a:t>autonomía</a:t>
            </a:r>
            <a:r>
              <a:rPr lang="en-US">
                <a:cs typeface="Calibri"/>
              </a:rPr>
              <a:t> </a:t>
            </a:r>
            <a:r>
              <a:rPr lang="en-US" err="1">
                <a:cs typeface="Calibri"/>
              </a:rPr>
              <a:t>durante</a:t>
            </a:r>
            <a:r>
              <a:rPr lang="en-US">
                <a:cs typeface="Calibri"/>
              </a:rPr>
              <a:t> el mayor </a:t>
            </a:r>
            <a:r>
              <a:rPr lang="en-US" err="1">
                <a:cs typeface="Calibri"/>
              </a:rPr>
              <a:t>tiempo</a:t>
            </a:r>
            <a:r>
              <a:rPr lang="en-US">
                <a:cs typeface="Calibri"/>
              </a:rPr>
              <a:t> </a:t>
            </a:r>
            <a:r>
              <a:rPr lang="en-US" err="1">
                <a:cs typeface="Calibri"/>
              </a:rPr>
              <a:t>posible</a:t>
            </a:r>
            <a:r>
              <a:rPr lang="en-US">
                <a:cs typeface="Calibri"/>
              </a:rPr>
              <a:t>, para </a:t>
            </a:r>
            <a:r>
              <a:rPr lang="en-US" err="1">
                <a:cs typeface="Calibri"/>
              </a:rPr>
              <a:t>así</a:t>
            </a:r>
            <a:r>
              <a:rPr lang="en-US">
                <a:cs typeface="Calibri"/>
              </a:rPr>
              <a:t> </a:t>
            </a:r>
            <a:r>
              <a:rPr lang="en-US" err="1">
                <a:cs typeface="Calibri"/>
              </a:rPr>
              <a:t>evitar</a:t>
            </a:r>
            <a:r>
              <a:rPr lang="en-US">
                <a:cs typeface="Calibri"/>
              </a:rPr>
              <a:t> </a:t>
            </a:r>
            <a:r>
              <a:rPr lang="en-US" err="1">
                <a:cs typeface="Calibri"/>
              </a:rPr>
              <a:t>ingresarlos</a:t>
            </a:r>
            <a:r>
              <a:rPr lang="en-US">
                <a:cs typeface="Calibri"/>
              </a:rPr>
              <a:t> en </a:t>
            </a:r>
            <a:r>
              <a:rPr lang="en-US" err="1">
                <a:cs typeface="Calibri"/>
              </a:rPr>
              <a:t>centros</a:t>
            </a:r>
            <a:r>
              <a:rPr lang="en-US">
                <a:cs typeface="Calibri"/>
              </a:rPr>
              <a:t> </a:t>
            </a:r>
            <a:r>
              <a:rPr lang="en-US" err="1">
                <a:cs typeface="Calibri"/>
              </a:rPr>
              <a:t>especializados</a:t>
            </a:r>
            <a:r>
              <a:rPr lang="en-US">
                <a:cs typeface="Calibri"/>
              </a:rPr>
              <a:t>. Para </a:t>
            </a:r>
            <a:r>
              <a:rPr lang="en-US" err="1">
                <a:cs typeface="Calibri"/>
              </a:rPr>
              <a:t>ello</a:t>
            </a:r>
            <a:r>
              <a:rPr lang="en-US">
                <a:cs typeface="Calibri"/>
              </a:rPr>
              <a:t> </a:t>
            </a:r>
            <a:r>
              <a:rPr lang="en-US" err="1">
                <a:cs typeface="Calibri"/>
              </a:rPr>
              <a:t>ofrecen</a:t>
            </a:r>
            <a:r>
              <a:rPr lang="en-US">
                <a:cs typeface="Calibri"/>
              </a:rPr>
              <a:t> </a:t>
            </a:r>
            <a:r>
              <a:rPr lang="en-US" err="1">
                <a:cs typeface="Calibri"/>
              </a:rPr>
              <a:t>terapia</a:t>
            </a:r>
            <a:r>
              <a:rPr lang="en-US">
                <a:cs typeface="Calibri"/>
              </a:rPr>
              <a:t> </a:t>
            </a:r>
            <a:r>
              <a:rPr lang="en-US" err="1">
                <a:cs typeface="Calibri"/>
              </a:rPr>
              <a:t>física</a:t>
            </a:r>
            <a:r>
              <a:rPr lang="en-US">
                <a:cs typeface="Calibri"/>
              </a:rPr>
              <a:t> y </a:t>
            </a:r>
            <a:r>
              <a:rPr lang="en-US" err="1">
                <a:cs typeface="Calibri"/>
              </a:rPr>
              <a:t>asistencia</a:t>
            </a:r>
            <a:r>
              <a:rPr lang="en-US">
                <a:cs typeface="Calibri"/>
              </a:rPr>
              <a:t> en la </a:t>
            </a:r>
            <a:r>
              <a:rPr lang="en-US" err="1">
                <a:cs typeface="Calibri"/>
              </a:rPr>
              <a:t>vida</a:t>
            </a:r>
            <a:r>
              <a:rPr lang="en-US">
                <a:cs typeface="Calibri"/>
              </a:rPr>
              <a:t> </a:t>
            </a:r>
            <a:r>
              <a:rPr lang="en-US" err="1">
                <a:cs typeface="Calibri"/>
              </a:rPr>
              <a:t>diaria</a:t>
            </a:r>
            <a:r>
              <a:rPr lang="en-US">
                <a:cs typeface="Calibri"/>
              </a:rPr>
              <a:t>, </a:t>
            </a:r>
            <a:r>
              <a:rPr lang="en-US" err="1">
                <a:cs typeface="Calibri"/>
              </a:rPr>
              <a:t>además</a:t>
            </a:r>
            <a:r>
              <a:rPr lang="en-US">
                <a:cs typeface="Calibri"/>
              </a:rPr>
              <a:t> de </a:t>
            </a:r>
            <a:r>
              <a:rPr lang="en-US" err="1">
                <a:cs typeface="Calibri"/>
              </a:rPr>
              <a:t>tratar</a:t>
            </a:r>
            <a:r>
              <a:rPr lang="en-US">
                <a:cs typeface="Calibri"/>
              </a:rPr>
              <a:t> de </a:t>
            </a:r>
            <a:r>
              <a:rPr lang="en-US" err="1">
                <a:cs typeface="Calibri"/>
              </a:rPr>
              <a:t>animar</a:t>
            </a:r>
            <a:r>
              <a:rPr lang="en-US">
                <a:cs typeface="Calibri"/>
              </a:rPr>
              <a:t> y </a:t>
            </a:r>
            <a:r>
              <a:rPr lang="en-US" err="1">
                <a:cs typeface="Calibri"/>
              </a:rPr>
              <a:t>apoyar</a:t>
            </a:r>
            <a:r>
              <a:rPr lang="en-US">
                <a:cs typeface="Calibri"/>
              </a:rPr>
              <a:t> </a:t>
            </a:r>
            <a:r>
              <a:rPr lang="en-US" err="1">
                <a:cs typeface="Calibri"/>
              </a:rPr>
              <a:t>emocionalmente</a:t>
            </a:r>
            <a:r>
              <a:rPr lang="en-US">
                <a:cs typeface="Calibri"/>
              </a:rPr>
              <a:t> al individuo, interactuando con robots de aspecto amigable amigable, con </a:t>
            </a:r>
            <a:r>
              <a:rPr lang="en-US" err="1">
                <a:cs typeface="Calibri"/>
              </a:rPr>
              <a:t>características</a:t>
            </a:r>
            <a:r>
              <a:rPr lang="en-US">
                <a:cs typeface="Calibri"/>
              </a:rPr>
              <a:t> </a:t>
            </a:r>
            <a:r>
              <a:rPr lang="en-US" err="1">
                <a:cs typeface="Calibri"/>
              </a:rPr>
              <a:t>como</a:t>
            </a:r>
            <a:r>
              <a:rPr lang="en-US">
                <a:cs typeface="Calibri"/>
              </a:rPr>
              <a:t> las de los </a:t>
            </a:r>
            <a:r>
              <a:rPr lang="en-US" err="1">
                <a:cs typeface="Calibri"/>
              </a:rPr>
              <a:t>animales</a:t>
            </a:r>
            <a:r>
              <a:rPr lang="en-US">
                <a:cs typeface="Calibri"/>
              </a:rPr>
              <a:t> o </a:t>
            </a:r>
            <a:r>
              <a:rPr lang="en-US" err="1">
                <a:cs typeface="Calibri"/>
              </a:rPr>
              <a:t>como</a:t>
            </a:r>
            <a:r>
              <a:rPr lang="en-US">
                <a:cs typeface="Calibri"/>
              </a:rPr>
              <a:t> las de los </a:t>
            </a:r>
            <a:r>
              <a:rPr lang="en-US" err="1">
                <a:cs typeface="Calibri"/>
              </a:rPr>
              <a:t>humanos</a:t>
            </a:r>
            <a:r>
              <a:rPr lang="en-US">
                <a:cs typeface="Calibri"/>
              </a:rPr>
              <a:t>.</a:t>
            </a:r>
          </a:p>
          <a:p>
            <a:endParaRPr lang="en-US">
              <a:cs typeface="Calibri"/>
            </a:endParaRPr>
          </a:p>
          <a:p>
            <a:r>
              <a:rPr lang="en-US">
                <a:cs typeface="Calibri"/>
              </a:rPr>
              <a:t>A partir de esto surgió la idea de desarrollar un sistema SAR para la monitorización de personas mayores denominado como SARDAM.</a:t>
            </a: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2</a:t>
            </a:fld>
            <a:endParaRPr lang="es-ES"/>
          </a:p>
        </p:txBody>
      </p:sp>
    </p:spTree>
    <p:extLst>
      <p:ext uri="{BB962C8B-B14F-4D97-AF65-F5344CB8AC3E}">
        <p14:creationId xmlns:p14="http://schemas.microsoft.com/office/powerpoint/2010/main" val="33418793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t>Ahora</a:t>
            </a:r>
            <a:r>
              <a:rPr lang="en-US"/>
              <a:t> </a:t>
            </a:r>
            <a:r>
              <a:rPr lang="en-US" err="1"/>
              <a:t>voy</a:t>
            </a:r>
            <a:r>
              <a:rPr lang="en-US"/>
              <a:t> a </a:t>
            </a:r>
            <a:r>
              <a:rPr lang="en-US" err="1"/>
              <a:t>comentar</a:t>
            </a:r>
            <a:r>
              <a:rPr lang="en-US"/>
              <a:t> </a:t>
            </a:r>
            <a:r>
              <a:rPr lang="en-US" err="1"/>
              <a:t>sobre</a:t>
            </a:r>
            <a:r>
              <a:rPr lang="en-US"/>
              <a:t> el </a:t>
            </a:r>
            <a:r>
              <a:rPr lang="en-US" err="1"/>
              <a:t>sistema</a:t>
            </a:r>
            <a:r>
              <a:rPr lang="en-US"/>
              <a:t> de </a:t>
            </a:r>
            <a:r>
              <a:rPr lang="en-US" err="1"/>
              <a:t>detección</a:t>
            </a:r>
            <a:r>
              <a:rPr lang="en-US"/>
              <a:t> del </a:t>
            </a:r>
            <a:r>
              <a:rPr lang="en-US" err="1"/>
              <a:t>estado</a:t>
            </a:r>
            <a:r>
              <a:rPr lang="en-US"/>
              <a:t> de ánimo.</a:t>
            </a:r>
            <a:endParaRPr lang="es-ES"/>
          </a:p>
        </p:txBody>
      </p:sp>
      <p:sp>
        <p:nvSpPr>
          <p:cNvPr id="4" name="Marcador de número de diapositiva 3"/>
          <p:cNvSpPr>
            <a:spLocks noGrp="1"/>
          </p:cNvSpPr>
          <p:nvPr>
            <p:ph type="sldNum" sz="quarter" idx="5"/>
          </p:nvPr>
        </p:nvSpPr>
        <p:spPr/>
        <p:txBody>
          <a:bodyPr/>
          <a:lstStyle/>
          <a:p>
            <a:fld id="{2FE24AEB-081E-40D5-9DBB-CA39D43D3202}" type="slidenum">
              <a:rPr lang="es-ES"/>
              <a:t>11</a:t>
            </a:fld>
            <a:endParaRPr lang="es-ES"/>
          </a:p>
        </p:txBody>
      </p:sp>
    </p:spTree>
    <p:extLst>
      <p:ext uri="{BB962C8B-B14F-4D97-AF65-F5344CB8AC3E}">
        <p14:creationId xmlns:p14="http://schemas.microsoft.com/office/powerpoint/2010/main" val="1193550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t>Este </a:t>
            </a:r>
            <a:r>
              <a:rPr lang="en-US" err="1"/>
              <a:t>sistema</a:t>
            </a:r>
            <a:r>
              <a:rPr lang="en-US"/>
              <a:t> se </a:t>
            </a:r>
            <a:r>
              <a:rPr lang="en-US" err="1"/>
              <a:t>basa</a:t>
            </a:r>
            <a:r>
              <a:rPr lang="en-US"/>
              <a:t> en </a:t>
            </a:r>
            <a:r>
              <a:rPr lang="en-US" err="1"/>
              <a:t>detectar</a:t>
            </a:r>
            <a:r>
              <a:rPr lang="en-US"/>
              <a:t> las </a:t>
            </a:r>
            <a:r>
              <a:rPr lang="en-US" err="1"/>
              <a:t>emociones</a:t>
            </a:r>
            <a:r>
              <a:rPr lang="en-US"/>
              <a:t> </a:t>
            </a:r>
            <a:r>
              <a:rPr lang="en-US" err="1"/>
              <a:t>independientemente</a:t>
            </a:r>
            <a:r>
              <a:rPr lang="en-US"/>
              <a:t> en </a:t>
            </a:r>
            <a:r>
              <a:rPr lang="en-US" err="1"/>
              <a:t>vídeo</a:t>
            </a:r>
            <a:r>
              <a:rPr lang="en-US"/>
              <a:t> y en audio, obteniendo las etiquetas con sus posibilidades, para después se fusionaría los </a:t>
            </a:r>
            <a:r>
              <a:rPr lang="en-US" err="1"/>
              <a:t>resultados</a:t>
            </a:r>
            <a:r>
              <a:rPr lang="en-US"/>
              <a:t> y </a:t>
            </a:r>
            <a:r>
              <a:rPr lang="en-US" err="1"/>
              <a:t>obtener</a:t>
            </a:r>
            <a:r>
              <a:rPr lang="en-US"/>
              <a:t> un </a:t>
            </a:r>
            <a:r>
              <a:rPr lang="en-US" err="1"/>
              <a:t>estado</a:t>
            </a:r>
            <a:r>
              <a:rPr lang="en-US"/>
              <a:t> de </a:t>
            </a:r>
            <a:r>
              <a:rPr lang="en-US" err="1"/>
              <a:t>ánimo</a:t>
            </a:r>
            <a:r>
              <a:rPr lang="en-US"/>
              <a:t> final. </a:t>
            </a:r>
            <a:r>
              <a:rPr lang="en-US">
                <a:cs typeface="Calibri"/>
              </a:rPr>
              <a:t>De </a:t>
            </a:r>
            <a:r>
              <a:rPr lang="en-US" err="1">
                <a:cs typeface="Calibri"/>
              </a:rPr>
              <a:t>esta</a:t>
            </a:r>
            <a:r>
              <a:rPr lang="en-US">
                <a:cs typeface="Calibri"/>
              </a:rPr>
              <a:t> </a:t>
            </a:r>
            <a:r>
              <a:rPr lang="en-US" err="1">
                <a:cs typeface="Calibri"/>
              </a:rPr>
              <a:t>manera</a:t>
            </a:r>
            <a:r>
              <a:rPr lang="en-US">
                <a:cs typeface="Calibri"/>
              </a:rPr>
              <a:t> se </a:t>
            </a:r>
            <a:r>
              <a:rPr lang="en-US" err="1">
                <a:cs typeface="Calibri"/>
              </a:rPr>
              <a:t>obtendría</a:t>
            </a:r>
            <a:r>
              <a:rPr lang="en-US">
                <a:cs typeface="Calibri"/>
              </a:rPr>
              <a:t> un </a:t>
            </a:r>
            <a:r>
              <a:rPr lang="en-US" err="1">
                <a:cs typeface="Calibri"/>
              </a:rPr>
              <a:t>resultado</a:t>
            </a:r>
            <a:r>
              <a:rPr lang="en-US">
                <a:cs typeface="Calibri"/>
              </a:rPr>
              <a:t> </a:t>
            </a:r>
            <a:r>
              <a:rPr lang="en-US" err="1">
                <a:cs typeface="Calibri"/>
              </a:rPr>
              <a:t>basado</a:t>
            </a:r>
            <a:r>
              <a:rPr lang="en-US">
                <a:cs typeface="Calibri"/>
              </a:rPr>
              <a:t> en dos </a:t>
            </a:r>
            <a:r>
              <a:rPr lang="en-US" err="1">
                <a:cs typeface="Calibri"/>
              </a:rPr>
              <a:t>sensores</a:t>
            </a:r>
            <a:r>
              <a:rPr lang="en-US">
                <a:cs typeface="Calibri"/>
              </a:rPr>
              <a:t>.</a:t>
            </a: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12</a:t>
            </a:fld>
            <a:endParaRPr lang="es-ES"/>
          </a:p>
        </p:txBody>
      </p:sp>
    </p:spTree>
    <p:extLst>
      <p:ext uri="{BB962C8B-B14F-4D97-AF65-F5344CB8AC3E}">
        <p14:creationId xmlns:p14="http://schemas.microsoft.com/office/powerpoint/2010/main" val="4092146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Durante el </a:t>
            </a:r>
            <a:r>
              <a:rPr lang="en-US" err="1">
                <a:cs typeface="Calibri"/>
              </a:rPr>
              <a:t>desarrollo</a:t>
            </a:r>
            <a:r>
              <a:rPr lang="en-US">
                <a:cs typeface="Calibri"/>
              </a:rPr>
              <a:t> de </a:t>
            </a:r>
            <a:r>
              <a:rPr lang="en-US" err="1">
                <a:cs typeface="Calibri"/>
              </a:rPr>
              <a:t>este</a:t>
            </a:r>
            <a:r>
              <a:rPr lang="en-US">
                <a:cs typeface="Calibri"/>
              </a:rPr>
              <a:t> </a:t>
            </a:r>
            <a:r>
              <a:rPr lang="en-US" err="1">
                <a:cs typeface="Calibri"/>
              </a:rPr>
              <a:t>sistema</a:t>
            </a:r>
            <a:r>
              <a:rPr lang="en-US">
                <a:cs typeface="Calibri"/>
              </a:rPr>
              <a:t> se </a:t>
            </a:r>
            <a:r>
              <a:rPr lang="en-US" err="1">
                <a:cs typeface="Calibri"/>
              </a:rPr>
              <a:t>realizaron</a:t>
            </a:r>
            <a:r>
              <a:rPr lang="en-US">
                <a:cs typeface="Calibri"/>
              </a:rPr>
              <a:t> </a:t>
            </a:r>
            <a:r>
              <a:rPr lang="en-US" err="1">
                <a:cs typeface="Calibri"/>
              </a:rPr>
              <a:t>tres</a:t>
            </a:r>
            <a:r>
              <a:rPr lang="en-US">
                <a:cs typeface="Calibri"/>
              </a:rPr>
              <a:t> </a:t>
            </a:r>
            <a:r>
              <a:rPr lang="en-US" err="1">
                <a:cs typeface="Calibri"/>
              </a:rPr>
              <a:t>aproximaciones</a:t>
            </a:r>
            <a:r>
              <a:rPr lang="en-US">
                <a:cs typeface="Calibri"/>
              </a:rPr>
              <a:t>.</a:t>
            </a:r>
          </a:p>
          <a:p>
            <a:endParaRPr lang="en-US">
              <a:cs typeface="Calibri"/>
            </a:endParaRPr>
          </a:p>
          <a:p>
            <a:r>
              <a:rPr lang="en-US">
                <a:cs typeface="Calibri"/>
              </a:rPr>
              <a:t>Para la </a:t>
            </a:r>
            <a:r>
              <a:rPr lang="en-US" err="1">
                <a:cs typeface="Calibri"/>
              </a:rPr>
              <a:t>primera</a:t>
            </a:r>
            <a:r>
              <a:rPr lang="en-US">
                <a:cs typeface="Calibri"/>
              </a:rPr>
              <a:t> </a:t>
            </a:r>
            <a:r>
              <a:rPr lang="en-US" err="1">
                <a:cs typeface="Calibri"/>
              </a:rPr>
              <a:t>aproximación</a:t>
            </a:r>
            <a:r>
              <a:rPr lang="en-US">
                <a:cs typeface="Calibri"/>
              </a:rPr>
              <a:t> se </a:t>
            </a:r>
            <a:r>
              <a:rPr lang="en-US" err="1">
                <a:cs typeface="Calibri"/>
              </a:rPr>
              <a:t>hizo</a:t>
            </a:r>
            <a:r>
              <a:rPr lang="en-US">
                <a:cs typeface="Calibri"/>
              </a:rPr>
              <a:t> la </a:t>
            </a:r>
            <a:r>
              <a:rPr lang="en-US" err="1">
                <a:cs typeface="Calibri"/>
              </a:rPr>
              <a:t>detección</a:t>
            </a:r>
            <a:r>
              <a:rPr lang="en-US">
                <a:cs typeface="Calibri"/>
              </a:rPr>
              <a:t> en </a:t>
            </a:r>
            <a:r>
              <a:rPr lang="en-US" err="1">
                <a:cs typeface="Calibri"/>
              </a:rPr>
              <a:t>vídeo</a:t>
            </a:r>
            <a:r>
              <a:rPr lang="en-US">
                <a:cs typeface="Calibri"/>
              </a:rPr>
              <a:t> </a:t>
            </a:r>
            <a:r>
              <a:rPr lang="en-US" err="1">
                <a:cs typeface="Calibri"/>
              </a:rPr>
              <a:t>probando</a:t>
            </a:r>
            <a:r>
              <a:rPr lang="en-US">
                <a:cs typeface="Calibri"/>
              </a:rPr>
              <a:t> con un </a:t>
            </a:r>
            <a:r>
              <a:rPr lang="en-US" err="1">
                <a:cs typeface="Calibri"/>
              </a:rPr>
              <a:t>número</a:t>
            </a:r>
            <a:r>
              <a:rPr lang="en-US">
                <a:cs typeface="Calibri"/>
              </a:rPr>
              <a:t> variable de frames, y </a:t>
            </a:r>
            <a:r>
              <a:rPr lang="en-US" err="1">
                <a:cs typeface="Calibri"/>
              </a:rPr>
              <a:t>detección</a:t>
            </a:r>
            <a:r>
              <a:rPr lang="en-US">
                <a:cs typeface="Calibri"/>
              </a:rPr>
              <a:t> por el </a:t>
            </a:r>
            <a:r>
              <a:rPr lang="en-US" err="1">
                <a:cs typeface="Calibri"/>
              </a:rPr>
              <a:t>tono</a:t>
            </a:r>
            <a:r>
              <a:rPr lang="en-US">
                <a:cs typeface="Calibri"/>
              </a:rPr>
              <a:t> de </a:t>
            </a:r>
            <a:r>
              <a:rPr lang="en-US" err="1">
                <a:cs typeface="Calibri"/>
              </a:rPr>
              <a:t>voz</a:t>
            </a:r>
            <a:r>
              <a:rPr lang="en-US">
                <a:cs typeface="Calibri"/>
              </a:rPr>
              <a:t> de un audio. Para </a:t>
            </a:r>
            <a:r>
              <a:rPr lang="en-US" err="1">
                <a:cs typeface="Calibri"/>
              </a:rPr>
              <a:t>combinarlos</a:t>
            </a:r>
            <a:r>
              <a:rPr lang="en-US">
                <a:cs typeface="Calibri"/>
              </a:rPr>
              <a:t> se </a:t>
            </a:r>
            <a:r>
              <a:rPr lang="en-US" err="1">
                <a:cs typeface="Calibri"/>
              </a:rPr>
              <a:t>utilizaron</a:t>
            </a:r>
            <a:r>
              <a:rPr lang="en-US">
                <a:cs typeface="Calibri"/>
              </a:rPr>
              <a:t> </a:t>
            </a:r>
            <a:r>
              <a:rPr lang="en-US" err="1">
                <a:cs typeface="Calibri"/>
              </a:rPr>
              <a:t>tres</a:t>
            </a:r>
            <a:r>
              <a:rPr lang="en-US">
                <a:cs typeface="Calibri"/>
              </a:rPr>
              <a:t> </a:t>
            </a:r>
            <a:r>
              <a:rPr lang="en-US" err="1">
                <a:cs typeface="Calibri"/>
              </a:rPr>
              <a:t>esquemas</a:t>
            </a:r>
            <a:r>
              <a:rPr lang="en-US">
                <a:cs typeface="Calibri"/>
              </a:rPr>
              <a:t> de </a:t>
            </a:r>
            <a:r>
              <a:rPr lang="en-US" err="1">
                <a:cs typeface="Calibri"/>
              </a:rPr>
              <a:t>mezcla</a:t>
            </a:r>
            <a:r>
              <a:rPr lang="en-US">
                <a:cs typeface="Calibri"/>
              </a:rPr>
              <a:t> de </a:t>
            </a:r>
            <a:r>
              <a:rPr lang="en-US" err="1">
                <a:cs typeface="Calibri"/>
              </a:rPr>
              <a:t>resultados</a:t>
            </a:r>
            <a:r>
              <a:rPr lang="en-US">
                <a:cs typeface="Calibri"/>
              </a:rPr>
              <a:t> </a:t>
            </a:r>
            <a:r>
              <a:rPr lang="en-US" err="1">
                <a:cs typeface="Calibri"/>
              </a:rPr>
              <a:t>basados</a:t>
            </a:r>
            <a:r>
              <a:rPr lang="en-US">
                <a:cs typeface="Calibri"/>
              </a:rPr>
              <a:t> en </a:t>
            </a:r>
            <a:r>
              <a:rPr lang="en-US" err="1">
                <a:cs typeface="Calibri"/>
              </a:rPr>
              <a:t>vídeo</a:t>
            </a:r>
            <a:r>
              <a:rPr lang="en-US">
                <a:cs typeface="Calibri"/>
              </a:rPr>
              <a:t> y </a:t>
            </a:r>
            <a:r>
              <a:rPr lang="en-US" err="1">
                <a:cs typeface="Calibri"/>
              </a:rPr>
              <a:t>voz</a:t>
            </a:r>
            <a:r>
              <a:rPr lang="en-US">
                <a:cs typeface="Calibri"/>
              </a:rPr>
              <a:t>. Pero no se </a:t>
            </a:r>
            <a:r>
              <a:rPr lang="en-US" err="1">
                <a:cs typeface="Calibri"/>
              </a:rPr>
              <a:t>consiguió</a:t>
            </a:r>
            <a:r>
              <a:rPr lang="en-US">
                <a:cs typeface="Calibri"/>
              </a:rPr>
              <a:t> </a:t>
            </a:r>
            <a:r>
              <a:rPr lang="en-US" err="1">
                <a:cs typeface="Calibri"/>
              </a:rPr>
              <a:t>reproducir</a:t>
            </a:r>
            <a:r>
              <a:rPr lang="en-US">
                <a:cs typeface="Calibri"/>
              </a:rPr>
              <a:t> los </a:t>
            </a:r>
            <a:r>
              <a:rPr lang="en-US" err="1">
                <a:cs typeface="Calibri"/>
              </a:rPr>
              <a:t>resultados</a:t>
            </a:r>
            <a:r>
              <a:rPr lang="en-US">
                <a:cs typeface="Calibri"/>
              </a:rPr>
              <a:t> y !!!!se </a:t>
            </a:r>
            <a:r>
              <a:rPr lang="en-US" err="1">
                <a:cs typeface="Calibri"/>
              </a:rPr>
              <a:t>descarta</a:t>
            </a:r>
            <a:r>
              <a:rPr lang="en-US">
                <a:cs typeface="Calibri"/>
              </a:rPr>
              <a:t> </a:t>
            </a:r>
            <a:r>
              <a:rPr lang="en-US" err="1">
                <a:cs typeface="Calibri"/>
              </a:rPr>
              <a:t>está</a:t>
            </a:r>
            <a:r>
              <a:rPr lang="en-US">
                <a:cs typeface="Calibri"/>
              </a:rPr>
              <a:t> </a:t>
            </a:r>
            <a:r>
              <a:rPr lang="en-US" err="1">
                <a:cs typeface="Calibri"/>
              </a:rPr>
              <a:t>opción</a:t>
            </a:r>
            <a:r>
              <a:rPr lang="en-US">
                <a:cs typeface="Calibri"/>
              </a:rPr>
              <a:t>. </a:t>
            </a:r>
            <a:r>
              <a:rPr lang="en-US" err="1">
                <a:cs typeface="Calibri"/>
              </a:rPr>
              <a:t>Destacar</a:t>
            </a:r>
            <a:r>
              <a:rPr lang="en-US">
                <a:cs typeface="Calibri"/>
              </a:rPr>
              <a:t> que se </a:t>
            </a:r>
            <a:r>
              <a:rPr lang="en-US" err="1">
                <a:cs typeface="Calibri"/>
              </a:rPr>
              <a:t>observó</a:t>
            </a:r>
            <a:r>
              <a:rPr lang="en-US">
                <a:cs typeface="Calibri"/>
              </a:rPr>
              <a:t> que el error </a:t>
            </a:r>
            <a:r>
              <a:rPr lang="en-US" err="1">
                <a:cs typeface="Calibri"/>
              </a:rPr>
              <a:t>provenía</a:t>
            </a:r>
            <a:r>
              <a:rPr lang="en-US">
                <a:cs typeface="Calibri"/>
              </a:rPr>
              <a:t> de la </a:t>
            </a:r>
            <a:r>
              <a:rPr lang="en-US" err="1">
                <a:cs typeface="Calibri"/>
              </a:rPr>
              <a:t>detección</a:t>
            </a:r>
            <a:r>
              <a:rPr lang="en-US">
                <a:cs typeface="Calibri"/>
              </a:rPr>
              <a:t> en audio.</a:t>
            </a:r>
          </a:p>
          <a:p>
            <a:endParaRPr lang="en-US">
              <a:cs typeface="Calibri"/>
            </a:endParaRPr>
          </a:p>
          <a:p>
            <a:r>
              <a:rPr lang="en-US">
                <a:cs typeface="Calibri"/>
              </a:rPr>
              <a:t>Para la </a:t>
            </a:r>
            <a:r>
              <a:rPr lang="en-US" err="1">
                <a:cs typeface="Calibri"/>
              </a:rPr>
              <a:t>segunda</a:t>
            </a:r>
            <a:r>
              <a:rPr lang="en-US">
                <a:cs typeface="Calibri"/>
              </a:rPr>
              <a:t> </a:t>
            </a:r>
            <a:r>
              <a:rPr lang="en-US" err="1">
                <a:cs typeface="Calibri"/>
              </a:rPr>
              <a:t>aproximación</a:t>
            </a:r>
            <a:r>
              <a:rPr lang="en-US">
                <a:cs typeface="Calibri"/>
              </a:rPr>
              <a:t> se </a:t>
            </a:r>
            <a:r>
              <a:rPr lang="en-US" err="1">
                <a:cs typeface="Calibri"/>
              </a:rPr>
              <a:t>utilizó</a:t>
            </a:r>
            <a:r>
              <a:rPr lang="en-US">
                <a:cs typeface="Calibri"/>
              </a:rPr>
              <a:t> la </a:t>
            </a:r>
            <a:r>
              <a:rPr lang="en-US" err="1">
                <a:cs typeface="Calibri"/>
              </a:rPr>
              <a:t>misma</a:t>
            </a:r>
            <a:r>
              <a:rPr lang="en-US">
                <a:cs typeface="Calibri"/>
              </a:rPr>
              <a:t> </a:t>
            </a:r>
            <a:r>
              <a:rPr lang="en-US" err="1">
                <a:cs typeface="Calibri"/>
              </a:rPr>
              <a:t>detección</a:t>
            </a:r>
            <a:r>
              <a:rPr lang="en-US">
                <a:cs typeface="Calibri"/>
              </a:rPr>
              <a:t> en </a:t>
            </a:r>
            <a:r>
              <a:rPr lang="en-US" err="1">
                <a:cs typeface="Calibri"/>
              </a:rPr>
              <a:t>vídeo</a:t>
            </a:r>
            <a:r>
              <a:rPr lang="en-US">
                <a:cs typeface="Calibri"/>
              </a:rPr>
              <a:t> </a:t>
            </a:r>
            <a:r>
              <a:rPr lang="en-US" err="1">
                <a:cs typeface="Calibri"/>
              </a:rPr>
              <a:t>pero</a:t>
            </a:r>
            <a:r>
              <a:rPr lang="en-US">
                <a:cs typeface="Calibri"/>
              </a:rPr>
              <a:t> en audio se </a:t>
            </a:r>
            <a:r>
              <a:rPr lang="en-US" err="1">
                <a:cs typeface="Calibri"/>
              </a:rPr>
              <a:t>haría</a:t>
            </a:r>
            <a:r>
              <a:rPr lang="en-US">
                <a:cs typeface="Calibri"/>
              </a:rPr>
              <a:t> </a:t>
            </a:r>
            <a:r>
              <a:rPr lang="en-US" err="1">
                <a:cs typeface="Calibri"/>
              </a:rPr>
              <a:t>detección</a:t>
            </a:r>
            <a:r>
              <a:rPr lang="en-US">
                <a:cs typeface="Calibri"/>
              </a:rPr>
              <a:t> por palabras. </a:t>
            </a:r>
            <a:r>
              <a:rPr lang="en-US"/>
              <a:t>En </a:t>
            </a:r>
            <a:r>
              <a:rPr lang="en-US" err="1"/>
              <a:t>este</a:t>
            </a:r>
            <a:r>
              <a:rPr lang="en-US"/>
              <a:t> </a:t>
            </a:r>
            <a:r>
              <a:rPr lang="en-US" err="1"/>
              <a:t>caso</a:t>
            </a:r>
            <a:r>
              <a:rPr lang="en-US"/>
              <a:t> el </a:t>
            </a:r>
            <a:r>
              <a:rPr lang="en-US" err="1"/>
              <a:t>esquema</a:t>
            </a:r>
            <a:r>
              <a:rPr lang="en-US"/>
              <a:t> de </a:t>
            </a:r>
            <a:r>
              <a:rPr lang="en-US" err="1"/>
              <a:t>mezcla</a:t>
            </a:r>
            <a:r>
              <a:rPr lang="en-US"/>
              <a:t> </a:t>
            </a:r>
            <a:r>
              <a:rPr lang="en-US" err="1"/>
              <a:t>estaba</a:t>
            </a:r>
            <a:r>
              <a:rPr lang="en-US"/>
              <a:t> </a:t>
            </a:r>
            <a:r>
              <a:rPr lang="en-US" err="1"/>
              <a:t>basado</a:t>
            </a:r>
            <a:r>
              <a:rPr lang="en-US"/>
              <a:t> en </a:t>
            </a:r>
            <a:r>
              <a:rPr lang="en-US" err="1"/>
              <a:t>técnicas</a:t>
            </a:r>
            <a:r>
              <a:rPr lang="en-US"/>
              <a:t> de </a:t>
            </a:r>
            <a:r>
              <a:rPr lang="en-US" err="1"/>
              <a:t>aprendizaje</a:t>
            </a:r>
            <a:r>
              <a:rPr lang="en-US"/>
              <a:t> </a:t>
            </a:r>
            <a:r>
              <a:rPr lang="en-US" err="1"/>
              <a:t>automático</a:t>
            </a:r>
            <a:r>
              <a:rPr lang="en-US"/>
              <a:t>.¡¡¡¡Pero </a:t>
            </a:r>
            <a:r>
              <a:rPr lang="en-US" err="1"/>
              <a:t>también</a:t>
            </a:r>
            <a:r>
              <a:rPr lang="en-US"/>
              <a:t> se </a:t>
            </a:r>
            <a:r>
              <a:rPr lang="en-US" err="1"/>
              <a:t>descartó</a:t>
            </a:r>
            <a:r>
              <a:rPr lang="en-US"/>
              <a:t> </a:t>
            </a:r>
            <a:r>
              <a:rPr lang="en-US" err="1"/>
              <a:t>porque</a:t>
            </a:r>
            <a:r>
              <a:rPr lang="en-US"/>
              <a:t> no se </a:t>
            </a:r>
            <a:r>
              <a:rPr lang="en-US" err="1"/>
              <a:t>conseguía</a:t>
            </a:r>
            <a:r>
              <a:rPr lang="en-US"/>
              <a:t> un </a:t>
            </a:r>
            <a:r>
              <a:rPr lang="en-US" err="1"/>
              <a:t>resultado</a:t>
            </a:r>
            <a:r>
              <a:rPr lang="en-US"/>
              <a:t> </a:t>
            </a:r>
            <a:r>
              <a:rPr lang="en-US" err="1"/>
              <a:t>decente</a:t>
            </a:r>
            <a:r>
              <a:rPr lang="en-US"/>
              <a:t>, </a:t>
            </a:r>
            <a:r>
              <a:rPr lang="en-US" err="1"/>
              <a:t>esto</a:t>
            </a:r>
            <a:r>
              <a:rPr lang="en-US"/>
              <a:t> </a:t>
            </a:r>
            <a:r>
              <a:rPr lang="en-US" err="1"/>
              <a:t>debido</a:t>
            </a:r>
            <a:r>
              <a:rPr lang="en-US"/>
              <a:t> </a:t>
            </a:r>
            <a:r>
              <a:rPr lang="en-US" err="1"/>
              <a:t>principalmente</a:t>
            </a:r>
            <a:r>
              <a:rPr lang="en-US"/>
              <a:t> a un conjunto de </a:t>
            </a:r>
            <a:r>
              <a:rPr lang="en-US" err="1"/>
              <a:t>datos</a:t>
            </a:r>
            <a:r>
              <a:rPr lang="en-US"/>
              <a:t> </a:t>
            </a:r>
            <a:r>
              <a:rPr lang="en-US" err="1"/>
              <a:t>demasiado</a:t>
            </a:r>
            <a:r>
              <a:rPr lang="en-US"/>
              <a:t> </a:t>
            </a:r>
            <a:r>
              <a:rPr lang="en-US" err="1"/>
              <a:t>pequeño</a:t>
            </a:r>
            <a:r>
              <a:rPr lang="en-US"/>
              <a:t>. </a:t>
            </a:r>
            <a:endParaRPr lang="en-US">
              <a:cs typeface="Calibri"/>
            </a:endParaRPr>
          </a:p>
          <a:p>
            <a:endParaRPr lang="en-US">
              <a:cs typeface="Calibri"/>
            </a:endParaRPr>
          </a:p>
          <a:p>
            <a:r>
              <a:rPr lang="en-US">
                <a:cs typeface="Calibri"/>
              </a:rPr>
              <a:t>Respecto a la tercera aproximación se combinarían los dos sistemas realizando la media entre las etiquetas.</a:t>
            </a: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13</a:t>
            </a:fld>
            <a:endParaRPr lang="es-ES"/>
          </a:p>
        </p:txBody>
      </p:sp>
    </p:spTree>
    <p:extLst>
      <p:ext uri="{BB962C8B-B14F-4D97-AF65-F5344CB8AC3E}">
        <p14:creationId xmlns:p14="http://schemas.microsoft.com/office/powerpoint/2010/main" val="2936564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cs typeface="Calibri"/>
              </a:rPr>
              <a:t>Respecto</a:t>
            </a:r>
            <a:r>
              <a:rPr lang="en-US">
                <a:cs typeface="Calibri"/>
              </a:rPr>
              <a:t> a la </a:t>
            </a:r>
            <a:r>
              <a:rPr lang="en-US" err="1">
                <a:cs typeface="Calibri"/>
              </a:rPr>
              <a:t>detección</a:t>
            </a:r>
            <a:r>
              <a:rPr lang="en-US">
                <a:cs typeface="Calibri"/>
              </a:rPr>
              <a:t> en </a:t>
            </a:r>
            <a:r>
              <a:rPr lang="en-US" err="1">
                <a:cs typeface="Calibri"/>
              </a:rPr>
              <a:t>vídeo</a:t>
            </a:r>
            <a:r>
              <a:rPr lang="en-US">
                <a:cs typeface="Calibri"/>
              </a:rPr>
              <a:t> final, primero se </a:t>
            </a:r>
            <a:r>
              <a:rPr lang="en-US" err="1">
                <a:cs typeface="Calibri"/>
              </a:rPr>
              <a:t>obtienen</a:t>
            </a:r>
            <a:r>
              <a:rPr lang="en-US">
                <a:cs typeface="Calibri"/>
              </a:rPr>
              <a:t> las </a:t>
            </a:r>
            <a:r>
              <a:rPr lang="en-US" err="1">
                <a:cs typeface="Calibri"/>
              </a:rPr>
              <a:t>etiquetas</a:t>
            </a:r>
            <a:r>
              <a:rPr lang="en-US">
                <a:cs typeface="Calibri"/>
              </a:rPr>
              <a:t> </a:t>
            </a:r>
            <a:r>
              <a:rPr lang="en-US" err="1">
                <a:cs typeface="Calibri"/>
              </a:rPr>
              <a:t>semánticas</a:t>
            </a:r>
            <a:r>
              <a:rPr lang="en-US">
                <a:cs typeface="Calibri"/>
              </a:rPr>
              <a:t> con sus </a:t>
            </a:r>
            <a:r>
              <a:rPr lang="en-US" err="1">
                <a:cs typeface="Calibri"/>
              </a:rPr>
              <a:t>posibilidades</a:t>
            </a:r>
            <a:r>
              <a:rPr lang="en-US">
                <a:cs typeface="Calibri"/>
              </a:rPr>
              <a:t> de </a:t>
            </a:r>
            <a:r>
              <a:rPr lang="en-US" err="1">
                <a:cs typeface="Calibri"/>
              </a:rPr>
              <a:t>cada</a:t>
            </a:r>
            <a:r>
              <a:rPr lang="en-US">
                <a:cs typeface="Calibri"/>
              </a:rPr>
              <a:t> uno de los 10 frames del </a:t>
            </a:r>
            <a:r>
              <a:rPr lang="en-US" err="1">
                <a:cs typeface="Calibri"/>
              </a:rPr>
              <a:t>vídeo</a:t>
            </a:r>
            <a:r>
              <a:rPr lang="en-US">
                <a:cs typeface="Calibri"/>
              </a:rPr>
              <a:t> </a:t>
            </a:r>
            <a:r>
              <a:rPr lang="en-US" err="1">
                <a:cs typeface="Calibri"/>
              </a:rPr>
              <a:t>extraídos</a:t>
            </a:r>
            <a:r>
              <a:rPr lang="en-US">
                <a:cs typeface="Calibri"/>
              </a:rPr>
              <a:t>. </a:t>
            </a:r>
            <a:endParaRPr lang="es-ES"/>
          </a:p>
          <a:p>
            <a:endParaRPr lang="en-US">
              <a:cs typeface="Calibri"/>
            </a:endParaRPr>
          </a:p>
          <a:p>
            <a:endParaRPr lang="en-US">
              <a:cs typeface="Calibri"/>
            </a:endParaRPr>
          </a:p>
          <a:p>
            <a:r>
              <a:rPr lang="en-US">
                <a:cs typeface="Calibri"/>
              </a:rPr>
              <a:t>Una </a:t>
            </a:r>
            <a:r>
              <a:rPr lang="en-US" err="1">
                <a:cs typeface="Calibri"/>
              </a:rPr>
              <a:t>vez</a:t>
            </a:r>
            <a:r>
              <a:rPr lang="en-US">
                <a:cs typeface="Calibri"/>
              </a:rPr>
              <a:t> </a:t>
            </a:r>
            <a:r>
              <a:rPr lang="en-US" err="1">
                <a:cs typeface="Calibri"/>
              </a:rPr>
              <a:t>obtenidos</a:t>
            </a:r>
            <a:r>
              <a:rPr lang="en-US">
                <a:cs typeface="Calibri"/>
              </a:rPr>
              <a:t> </a:t>
            </a:r>
            <a:r>
              <a:rPr lang="en-US" err="1">
                <a:cs typeface="Calibri"/>
              </a:rPr>
              <a:t>dichos</a:t>
            </a:r>
            <a:r>
              <a:rPr lang="en-US">
                <a:cs typeface="Calibri"/>
              </a:rPr>
              <a:t> </a:t>
            </a:r>
            <a:r>
              <a:rPr lang="en-US" err="1">
                <a:cs typeface="Calibri"/>
              </a:rPr>
              <a:t>resultados</a:t>
            </a:r>
            <a:r>
              <a:rPr lang="en-US">
                <a:cs typeface="Calibri"/>
              </a:rPr>
              <a:t> se </a:t>
            </a:r>
            <a:r>
              <a:rPr lang="en-US" err="1">
                <a:cs typeface="Calibri"/>
              </a:rPr>
              <a:t>calculará</a:t>
            </a:r>
            <a:r>
              <a:rPr lang="en-US">
                <a:cs typeface="Calibri"/>
              </a:rPr>
              <a:t> el </a:t>
            </a:r>
            <a:r>
              <a:rPr lang="en-US" err="1">
                <a:cs typeface="Calibri"/>
              </a:rPr>
              <a:t>resultado</a:t>
            </a:r>
            <a:r>
              <a:rPr lang="en-US">
                <a:cs typeface="Calibri"/>
              </a:rPr>
              <a:t> final de </a:t>
            </a:r>
            <a:r>
              <a:rPr lang="en-US" err="1">
                <a:cs typeface="Calibri"/>
              </a:rPr>
              <a:t>cada</a:t>
            </a:r>
            <a:r>
              <a:rPr lang="en-US">
                <a:cs typeface="Calibri"/>
              </a:rPr>
              <a:t> </a:t>
            </a:r>
            <a:r>
              <a:rPr lang="en-US" err="1">
                <a:cs typeface="Calibri"/>
              </a:rPr>
              <a:t>etiqueta</a:t>
            </a:r>
            <a:r>
              <a:rPr lang="en-US">
                <a:cs typeface="Calibri"/>
              </a:rPr>
              <a:t>/</a:t>
            </a:r>
            <a:r>
              <a:rPr lang="en-US" err="1">
                <a:cs typeface="Calibri"/>
              </a:rPr>
              <a:t>emoción</a:t>
            </a:r>
            <a:r>
              <a:rPr lang="en-US">
                <a:cs typeface="Calibri"/>
              </a:rPr>
              <a:t> </a:t>
            </a:r>
            <a:r>
              <a:rPr lang="en-US" err="1">
                <a:cs typeface="Calibri"/>
              </a:rPr>
              <a:t>respecto</a:t>
            </a:r>
            <a:r>
              <a:rPr lang="en-US">
                <a:cs typeface="Calibri"/>
              </a:rPr>
              <a:t> al </a:t>
            </a:r>
            <a:r>
              <a:rPr lang="en-US" err="1">
                <a:cs typeface="Calibri"/>
              </a:rPr>
              <a:t>vídeo</a:t>
            </a:r>
            <a:r>
              <a:rPr lang="en-US">
                <a:cs typeface="Calibri"/>
              </a:rPr>
              <a:t> </a:t>
            </a:r>
            <a:r>
              <a:rPr lang="en-US" err="1">
                <a:cs typeface="Calibri"/>
              </a:rPr>
              <a:t>entero</a:t>
            </a:r>
            <a:r>
              <a:rPr lang="en-US">
                <a:cs typeface="Calibri"/>
              </a:rPr>
              <a:t> </a:t>
            </a:r>
            <a:r>
              <a:rPr lang="en-US" err="1">
                <a:cs typeface="Calibri"/>
              </a:rPr>
              <a:t>realizando</a:t>
            </a:r>
            <a:r>
              <a:rPr lang="en-US">
                <a:cs typeface="Calibri"/>
              </a:rPr>
              <a:t> una media entre </a:t>
            </a:r>
            <a:r>
              <a:rPr lang="en-US" err="1">
                <a:cs typeface="Calibri"/>
              </a:rPr>
              <a:t>todos</a:t>
            </a:r>
            <a:r>
              <a:rPr lang="en-US">
                <a:cs typeface="Calibri"/>
              </a:rPr>
              <a:t> los frames. A </a:t>
            </a:r>
            <a:r>
              <a:rPr lang="en-US" err="1">
                <a:cs typeface="Calibri"/>
              </a:rPr>
              <a:t>continuación</a:t>
            </a:r>
            <a:r>
              <a:rPr lang="en-US">
                <a:cs typeface="Calibri"/>
              </a:rPr>
              <a:t> se </a:t>
            </a:r>
            <a:r>
              <a:rPr lang="en-US" err="1">
                <a:cs typeface="Calibri"/>
              </a:rPr>
              <a:t>agrupan</a:t>
            </a:r>
            <a:r>
              <a:rPr lang="en-US">
                <a:cs typeface="Calibri"/>
              </a:rPr>
              <a:t> las </a:t>
            </a:r>
            <a:r>
              <a:rPr lang="en-US" err="1">
                <a:cs typeface="Calibri"/>
              </a:rPr>
              <a:t>emociones</a:t>
            </a:r>
            <a:r>
              <a:rPr lang="en-US">
                <a:cs typeface="Calibri"/>
              </a:rPr>
              <a:t> en </a:t>
            </a:r>
            <a:r>
              <a:rPr lang="en-US" err="1">
                <a:cs typeface="Calibri"/>
              </a:rPr>
              <a:t>tres</a:t>
            </a:r>
            <a:r>
              <a:rPr lang="en-US">
                <a:cs typeface="Calibri"/>
              </a:rPr>
              <a:t> </a:t>
            </a:r>
            <a:r>
              <a:rPr lang="en-US" err="1">
                <a:cs typeface="Calibri"/>
              </a:rPr>
              <a:t>estados</a:t>
            </a:r>
            <a:r>
              <a:rPr lang="en-US">
                <a:cs typeface="Calibri"/>
              </a:rPr>
              <a:t> de </a:t>
            </a:r>
            <a:r>
              <a:rPr lang="en-US" err="1">
                <a:cs typeface="Calibri"/>
              </a:rPr>
              <a:t>ánimo</a:t>
            </a:r>
            <a:r>
              <a:rPr lang="en-US">
                <a:cs typeface="Calibri"/>
              </a:rPr>
              <a:t>, que son </a:t>
            </a:r>
            <a:r>
              <a:rPr lang="en-US" err="1">
                <a:cs typeface="Calibri"/>
              </a:rPr>
              <a:t>Animado</a:t>
            </a:r>
            <a:r>
              <a:rPr lang="en-US">
                <a:cs typeface="Calibri"/>
              </a:rPr>
              <a:t>, Normal y </a:t>
            </a:r>
            <a:r>
              <a:rPr lang="en-US" err="1">
                <a:cs typeface="Calibri"/>
              </a:rPr>
              <a:t>Desanimado</a:t>
            </a:r>
            <a:r>
              <a:rPr lang="en-US">
                <a:cs typeface="Calibri"/>
              </a:rPr>
              <a:t>, </a:t>
            </a:r>
            <a:r>
              <a:rPr lang="en-US" err="1">
                <a:cs typeface="Calibri"/>
              </a:rPr>
              <a:t>obteniendo</a:t>
            </a:r>
            <a:r>
              <a:rPr lang="en-US">
                <a:cs typeface="Calibri"/>
              </a:rPr>
              <a:t> los </a:t>
            </a:r>
            <a:r>
              <a:rPr lang="en-US" err="1">
                <a:cs typeface="Calibri"/>
              </a:rPr>
              <a:t>valores</a:t>
            </a:r>
            <a:r>
              <a:rPr lang="en-US">
                <a:cs typeface="Calibri"/>
              </a:rPr>
              <a:t> finales por </a:t>
            </a:r>
            <a:r>
              <a:rPr lang="en-US" err="1">
                <a:cs typeface="Calibri"/>
              </a:rPr>
              <a:t>cada</a:t>
            </a:r>
            <a:r>
              <a:rPr lang="en-US">
                <a:cs typeface="Calibri"/>
              </a:rPr>
              <a:t> </a:t>
            </a:r>
            <a:r>
              <a:rPr lang="en-US" err="1">
                <a:cs typeface="Calibri"/>
              </a:rPr>
              <a:t>estado</a:t>
            </a:r>
            <a:r>
              <a:rPr lang="en-US">
                <a:cs typeface="Calibri"/>
              </a:rPr>
              <a:t> de </a:t>
            </a:r>
            <a:r>
              <a:rPr lang="en-US" err="1">
                <a:cs typeface="Calibri"/>
              </a:rPr>
              <a:t>ánimo</a:t>
            </a:r>
            <a:r>
              <a:rPr lang="en-US">
                <a:cs typeface="Calibri"/>
              </a:rPr>
              <a:t>.</a:t>
            </a:r>
          </a:p>
        </p:txBody>
      </p:sp>
      <p:sp>
        <p:nvSpPr>
          <p:cNvPr id="4" name="Marcador de número de diapositiva 3"/>
          <p:cNvSpPr>
            <a:spLocks noGrp="1"/>
          </p:cNvSpPr>
          <p:nvPr>
            <p:ph type="sldNum" sz="quarter" idx="5"/>
          </p:nvPr>
        </p:nvSpPr>
        <p:spPr/>
        <p:txBody>
          <a:bodyPr/>
          <a:lstStyle/>
          <a:p>
            <a:fld id="{2FE24AEB-081E-40D5-9DBB-CA39D43D3202}" type="slidenum">
              <a:rPr lang="es-ES"/>
              <a:t>14</a:t>
            </a:fld>
            <a:endParaRPr lang="es-ES"/>
          </a:p>
        </p:txBody>
      </p:sp>
    </p:spTree>
    <p:extLst>
      <p:ext uri="{BB962C8B-B14F-4D97-AF65-F5344CB8AC3E}">
        <p14:creationId xmlns:p14="http://schemas.microsoft.com/office/powerpoint/2010/main" val="33551335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Para la detección en el audio se extraerá todas las palabras que se encuentren en éste con Google SpeechRecognition y se clasificarán áquellas que pertenezcan a cualquiera de los tres vocabularios relacionados con cada estado de ánimo. Por lo que al finalizar la clasificación se obtiene el número total de las palabras encontradas para ANIMADO, otro para NORMAL y otro para DESANIMADO. A partir de estos valores se calcula el resultado final de cada estado de ánimo, dividiendo cada contador entre el número total de palabras clasificadas.</a:t>
            </a:r>
          </a:p>
        </p:txBody>
      </p:sp>
      <p:sp>
        <p:nvSpPr>
          <p:cNvPr id="4" name="Marcador de número de diapositiva 3"/>
          <p:cNvSpPr>
            <a:spLocks noGrp="1"/>
          </p:cNvSpPr>
          <p:nvPr>
            <p:ph type="sldNum" sz="quarter" idx="5"/>
          </p:nvPr>
        </p:nvSpPr>
        <p:spPr/>
        <p:txBody>
          <a:bodyPr/>
          <a:lstStyle/>
          <a:p>
            <a:fld id="{2FE24AEB-081E-40D5-9DBB-CA39D43D3202}" type="slidenum">
              <a:rPr lang="es-ES"/>
              <a:t>15</a:t>
            </a:fld>
            <a:endParaRPr lang="es-ES"/>
          </a:p>
        </p:txBody>
      </p:sp>
    </p:spTree>
    <p:extLst>
      <p:ext uri="{BB962C8B-B14F-4D97-AF65-F5344CB8AC3E}">
        <p14:creationId xmlns:p14="http://schemas.microsoft.com/office/powerpoint/2010/main" val="647821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t>Y así obteniendo los </a:t>
            </a:r>
            <a:r>
              <a:rPr lang="en-US" err="1"/>
              <a:t>resultados</a:t>
            </a:r>
            <a:r>
              <a:rPr lang="en-US"/>
              <a:t> para los </a:t>
            </a:r>
            <a:r>
              <a:rPr lang="en-US" err="1"/>
              <a:t>tres</a:t>
            </a:r>
            <a:r>
              <a:rPr lang="en-US"/>
              <a:t> </a:t>
            </a:r>
            <a:r>
              <a:rPr lang="en-US" err="1"/>
              <a:t>estados</a:t>
            </a:r>
            <a:r>
              <a:rPr lang="en-US"/>
              <a:t> de </a:t>
            </a:r>
            <a:r>
              <a:rPr lang="en-US" err="1"/>
              <a:t>ánimo</a:t>
            </a:r>
            <a:r>
              <a:rPr lang="en-US"/>
              <a:t>.</a:t>
            </a:r>
            <a:endParaRPr lang="en-US">
              <a:cs typeface="Calibri"/>
            </a:endParaRP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16</a:t>
            </a:fld>
            <a:endParaRPr lang="es-ES"/>
          </a:p>
        </p:txBody>
      </p:sp>
    </p:spTree>
    <p:extLst>
      <p:ext uri="{BB962C8B-B14F-4D97-AF65-F5344CB8AC3E}">
        <p14:creationId xmlns:p14="http://schemas.microsoft.com/office/powerpoint/2010/main" val="206950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Por lo tanto, una vez obtenidos los resultados de cada sistema por separado, se calcula la media de las posibilidades de cada etiqueta y se convierten a 5 estados de ánimo, para tener un sistema más robusto. De esta manera, si los valores obtenidos de Animado o Desanimado son muy extremos se considerarán como Muy animado y Muy desanimado. </a:t>
            </a:r>
          </a:p>
        </p:txBody>
      </p:sp>
      <p:sp>
        <p:nvSpPr>
          <p:cNvPr id="4" name="Marcador de número de diapositiva 3"/>
          <p:cNvSpPr>
            <a:spLocks noGrp="1"/>
          </p:cNvSpPr>
          <p:nvPr>
            <p:ph type="sldNum" sz="quarter" idx="5"/>
          </p:nvPr>
        </p:nvSpPr>
        <p:spPr/>
        <p:txBody>
          <a:bodyPr/>
          <a:lstStyle/>
          <a:p>
            <a:fld id="{2FE24AEB-081E-40D5-9DBB-CA39D43D3202}" type="slidenum">
              <a:rPr lang="es-ES"/>
              <a:t>17</a:t>
            </a:fld>
            <a:endParaRPr lang="es-ES"/>
          </a:p>
        </p:txBody>
      </p:sp>
    </p:spTree>
    <p:extLst>
      <p:ext uri="{BB962C8B-B14F-4D97-AF65-F5344CB8AC3E}">
        <p14:creationId xmlns:p14="http://schemas.microsoft.com/office/powerpoint/2010/main" val="13472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A continuación voy a explicar en qué consiste el </a:t>
            </a:r>
            <a:r>
              <a:rPr lang="en-US" err="1">
                <a:cs typeface="Calibri"/>
              </a:rPr>
              <a:t>sistema</a:t>
            </a:r>
            <a:r>
              <a:rPr lang="en-US">
                <a:cs typeface="Calibri"/>
              </a:rPr>
              <a:t> de </a:t>
            </a:r>
            <a:r>
              <a:rPr lang="en-US" err="1">
                <a:cs typeface="Calibri"/>
              </a:rPr>
              <a:t>monitorización</a:t>
            </a:r>
            <a:r>
              <a:rPr lang="en-US">
                <a:cs typeface="Calibri"/>
              </a:rPr>
              <a:t> de tareas, que es el </a:t>
            </a:r>
            <a:r>
              <a:rPr lang="en-US" err="1">
                <a:cs typeface="Calibri"/>
              </a:rPr>
              <a:t>encargado</a:t>
            </a:r>
            <a:r>
              <a:rPr lang="en-US">
                <a:cs typeface="Calibri"/>
              </a:rPr>
              <a:t> de </a:t>
            </a:r>
            <a:r>
              <a:rPr lang="en-US" err="1">
                <a:cs typeface="Calibri"/>
              </a:rPr>
              <a:t>ejecutar</a:t>
            </a:r>
            <a:r>
              <a:rPr lang="en-US">
                <a:cs typeface="Calibri"/>
              </a:rPr>
              <a:t> el conjunto de </a:t>
            </a:r>
            <a:r>
              <a:rPr lang="en-US" err="1">
                <a:cs typeface="Calibri"/>
              </a:rPr>
              <a:t>tareas</a:t>
            </a:r>
            <a:r>
              <a:rPr lang="en-US">
                <a:cs typeface="Calibri"/>
              </a:rPr>
              <a:t> que ha </a:t>
            </a:r>
            <a:r>
              <a:rPr lang="en-US" err="1">
                <a:cs typeface="Calibri"/>
              </a:rPr>
              <a:t>sido</a:t>
            </a:r>
            <a:r>
              <a:rPr lang="en-US">
                <a:cs typeface="Calibri"/>
              </a:rPr>
              <a:t> </a:t>
            </a:r>
            <a:r>
              <a:rPr lang="en-US" err="1">
                <a:cs typeface="Calibri"/>
              </a:rPr>
              <a:t>establecido</a:t>
            </a:r>
            <a:r>
              <a:rPr lang="en-US">
                <a:cs typeface="Calibri"/>
              </a:rPr>
              <a:t> en el horario y de enviar órdenes a los actuadores para que las ejecuten.</a:t>
            </a:r>
          </a:p>
          <a:p>
            <a:endParaRPr lang="en-US">
              <a:cs typeface="Calibri"/>
            </a:endParaRP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18</a:t>
            </a:fld>
            <a:endParaRPr lang="es-ES"/>
          </a:p>
        </p:txBody>
      </p:sp>
    </p:spTree>
    <p:extLst>
      <p:ext uri="{BB962C8B-B14F-4D97-AF65-F5344CB8AC3E}">
        <p14:creationId xmlns:p14="http://schemas.microsoft.com/office/powerpoint/2010/main" val="3558300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Las tareas d que están basadas en las actividades de la vida diaria. Estas actividades se clasifican en tres tipos: las básicas, que son las que representan las acciones más básicas de una rutina diaria; las instrumentales, que son las que requieren un esfuerzo cognitivo y físico más potente, como hacer una limpieza, o juegos cognitivos; y las avanzadas, que están relacionadas con ​el ocio y disfrute personal del individuo, como salir a pasear con sus amigos o ir a clases de pintura. A partir de esta clasificación se establecen las siguientes prioridades que puede tener una tarea, siendo 1 la más alta y 3 la más baja. Por lo tanto, los atributos de una tarea van a ser una de las dichas prioridades, su duración, el conjunto de estados de ánimo con los que se puede ejecutar la tarea y por último la variable booleana anormal, que indica si la tarea se ejecuta con detección del estado de ánimo o no.</a:t>
            </a:r>
          </a:p>
          <a:p>
            <a:endParaRPr lang="en-US">
              <a:cs typeface="Calibri"/>
            </a:endParaRP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19</a:t>
            </a:fld>
            <a:endParaRPr lang="es-ES"/>
          </a:p>
        </p:txBody>
      </p:sp>
    </p:spTree>
    <p:extLst>
      <p:ext uri="{BB962C8B-B14F-4D97-AF65-F5344CB8AC3E}">
        <p14:creationId xmlns:p14="http://schemas.microsoft.com/office/powerpoint/2010/main" val="24133489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El conjunto de tareas que se implementó en el proyecto es este que se muestra aquí, clasificando en el nivel de prioridad de cada una. En total, son 18 tareas.</a:t>
            </a:r>
            <a:endParaRPr lang="es-ES"/>
          </a:p>
        </p:txBody>
      </p:sp>
      <p:sp>
        <p:nvSpPr>
          <p:cNvPr id="4" name="Marcador de número de diapositiva 3"/>
          <p:cNvSpPr>
            <a:spLocks noGrp="1"/>
          </p:cNvSpPr>
          <p:nvPr>
            <p:ph type="sldNum" sz="quarter" idx="5"/>
          </p:nvPr>
        </p:nvSpPr>
        <p:spPr/>
        <p:txBody>
          <a:bodyPr/>
          <a:lstStyle/>
          <a:p>
            <a:fld id="{2FE24AEB-081E-40D5-9DBB-CA39D43D3202}" type="slidenum">
              <a:rPr lang="es-ES"/>
              <a:t>20</a:t>
            </a:fld>
            <a:endParaRPr lang="es-ES"/>
          </a:p>
        </p:txBody>
      </p:sp>
    </p:spTree>
    <p:extLst>
      <p:ext uri="{BB962C8B-B14F-4D97-AF65-F5344CB8AC3E}">
        <p14:creationId xmlns:p14="http://schemas.microsoft.com/office/powerpoint/2010/main" val="193284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El objetivo global de este trabajo era desarrollar un sistema de monitorización de la rutina diaria de una persona de edad avanzada utilizando el robot humanoide NAO. En dicha monitorización se apoyará de un módulo de detección del estado de ánimo, el cuál adaptará las actividades a sugerir dependiendo del estado emocional del usuario.</a:t>
            </a:r>
          </a:p>
        </p:txBody>
      </p:sp>
      <p:sp>
        <p:nvSpPr>
          <p:cNvPr id="4" name="Marcador de número de diapositiva 3"/>
          <p:cNvSpPr>
            <a:spLocks noGrp="1"/>
          </p:cNvSpPr>
          <p:nvPr>
            <p:ph type="sldNum" sz="quarter" idx="5"/>
          </p:nvPr>
        </p:nvSpPr>
        <p:spPr/>
        <p:txBody>
          <a:bodyPr/>
          <a:lstStyle/>
          <a:p>
            <a:fld id="{2FE24AEB-081E-40D5-9DBB-CA39D43D3202}" type="slidenum">
              <a:rPr lang="es-ES"/>
              <a:t>3</a:t>
            </a:fld>
            <a:endParaRPr lang="es-ES"/>
          </a:p>
        </p:txBody>
      </p:sp>
    </p:spTree>
    <p:extLst>
      <p:ext uri="{BB962C8B-B14F-4D97-AF65-F5344CB8AC3E}">
        <p14:creationId xmlns:p14="http://schemas.microsoft.com/office/powerpoint/2010/main" val="10304319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Este es un ejemplo de los sensores, actuadores y acciones de una tarea, que es necesario tenerlo en cuenta a la hora de añadir una tarea. En este caso, para ACOSTARSE los detectores utilizados son HumanTracked y Emotion (que es el sistema de emociones.). Los actuadores son estos que se muestran aquí y las acciones son estas de aquí.</a:t>
            </a:r>
            <a:endParaRPr lang="es-ES"/>
          </a:p>
          <a:p>
            <a:endParaRPr lang="en-US">
              <a:cs typeface="Calibri"/>
            </a:endParaRPr>
          </a:p>
          <a:p>
            <a:r>
              <a:rPr lang="en-US">
                <a:cs typeface="Calibri"/>
              </a:rPr>
              <a:t>Los atributos de esta tarea, que se deberán de añadir en el horario, son prioridad 1, duración de 15 minutos y los estados aquí indicados. </a:t>
            </a:r>
            <a:endParaRPr lang="en-US"/>
          </a:p>
        </p:txBody>
      </p:sp>
      <p:sp>
        <p:nvSpPr>
          <p:cNvPr id="4" name="Marcador de número de diapositiva 3"/>
          <p:cNvSpPr>
            <a:spLocks noGrp="1"/>
          </p:cNvSpPr>
          <p:nvPr>
            <p:ph type="sldNum" sz="quarter" idx="5"/>
          </p:nvPr>
        </p:nvSpPr>
        <p:spPr/>
        <p:txBody>
          <a:bodyPr/>
          <a:lstStyle/>
          <a:p>
            <a:fld id="{2FE24AEB-081E-40D5-9DBB-CA39D43D3202}" type="slidenum">
              <a:rPr lang="es-ES"/>
              <a:t>21</a:t>
            </a:fld>
            <a:endParaRPr lang="es-ES"/>
          </a:p>
        </p:txBody>
      </p:sp>
    </p:spTree>
    <p:extLst>
      <p:ext uri="{BB962C8B-B14F-4D97-AF65-F5344CB8AC3E}">
        <p14:creationId xmlns:p14="http://schemas.microsoft.com/office/powerpoint/2010/main" val="1540235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Bien, </a:t>
            </a:r>
            <a:r>
              <a:rPr lang="en-US" err="1">
                <a:cs typeface="Calibri"/>
              </a:rPr>
              <a:t>pues</a:t>
            </a:r>
            <a:r>
              <a:rPr lang="en-US">
                <a:cs typeface="Calibri"/>
              </a:rPr>
              <a:t> </a:t>
            </a:r>
            <a:r>
              <a:rPr lang="en-US" err="1">
                <a:cs typeface="Calibri"/>
              </a:rPr>
              <a:t>todas</a:t>
            </a:r>
            <a:r>
              <a:rPr lang="en-US">
                <a:cs typeface="Calibri"/>
              </a:rPr>
              <a:t> estas </a:t>
            </a:r>
            <a:r>
              <a:rPr lang="en-US" err="1">
                <a:cs typeface="Calibri"/>
              </a:rPr>
              <a:t>tareas</a:t>
            </a:r>
            <a:r>
              <a:rPr lang="en-US">
                <a:cs typeface="Calibri"/>
              </a:rPr>
              <a:t> </a:t>
            </a:r>
            <a:r>
              <a:rPr lang="en-US"/>
              <a:t>que comenté previamente </a:t>
            </a:r>
            <a:r>
              <a:rPr lang="en-US">
                <a:cs typeface="Calibri"/>
              </a:rPr>
              <a:t>se </a:t>
            </a:r>
            <a:r>
              <a:rPr lang="en-US" err="1">
                <a:cs typeface="Calibri"/>
              </a:rPr>
              <a:t>tienen</a:t>
            </a:r>
            <a:r>
              <a:rPr lang="en-US">
                <a:cs typeface="Calibri"/>
              </a:rPr>
              <a:t> que </a:t>
            </a:r>
            <a:r>
              <a:rPr lang="en-US" err="1">
                <a:cs typeface="Calibri"/>
              </a:rPr>
              <a:t>definir</a:t>
            </a:r>
            <a:r>
              <a:rPr lang="en-US">
                <a:cs typeface="Calibri"/>
              </a:rPr>
              <a:t> en un </a:t>
            </a:r>
            <a:r>
              <a:rPr lang="en-US" err="1">
                <a:cs typeface="Calibri"/>
              </a:rPr>
              <a:t>fichero</a:t>
            </a:r>
            <a:r>
              <a:rPr lang="en-US">
                <a:cs typeface="Calibri"/>
              </a:rPr>
              <a:t> de </a:t>
            </a:r>
            <a:r>
              <a:rPr lang="en-US" err="1">
                <a:cs typeface="Calibri"/>
              </a:rPr>
              <a:t>configuración</a:t>
            </a:r>
            <a:r>
              <a:rPr lang="en-US">
                <a:cs typeface="Calibri"/>
              </a:rPr>
              <a:t> </a:t>
            </a:r>
            <a:r>
              <a:rPr lang="en-US" err="1">
                <a:cs typeface="Calibri"/>
              </a:rPr>
              <a:t>llamado</a:t>
            </a:r>
            <a:r>
              <a:rPr lang="en-US">
                <a:cs typeface="Calibri"/>
              </a:rPr>
              <a:t> horario.cfg a la hora de ejecutar el sistema. Como se </a:t>
            </a:r>
            <a:r>
              <a:rPr lang="en-US" err="1">
                <a:cs typeface="Calibri"/>
              </a:rPr>
              <a:t>puede</a:t>
            </a:r>
            <a:r>
              <a:rPr lang="en-US">
                <a:cs typeface="Calibri"/>
              </a:rPr>
              <a:t> </a:t>
            </a:r>
            <a:r>
              <a:rPr lang="en-US" err="1">
                <a:cs typeface="Calibri"/>
              </a:rPr>
              <a:t>ver</a:t>
            </a:r>
            <a:r>
              <a:rPr lang="en-US">
                <a:cs typeface="Calibri"/>
              </a:rPr>
              <a:t>, al </a:t>
            </a:r>
            <a:r>
              <a:rPr lang="en-US" err="1">
                <a:cs typeface="Calibri"/>
              </a:rPr>
              <a:t>inicio</a:t>
            </a:r>
            <a:r>
              <a:rPr lang="en-US">
                <a:cs typeface="Calibri"/>
              </a:rPr>
              <a:t> de </a:t>
            </a:r>
            <a:r>
              <a:rPr lang="en-US" err="1">
                <a:cs typeface="Calibri"/>
              </a:rPr>
              <a:t>dicho</a:t>
            </a:r>
            <a:r>
              <a:rPr lang="en-US">
                <a:cs typeface="Calibri"/>
              </a:rPr>
              <a:t> </a:t>
            </a:r>
            <a:r>
              <a:rPr lang="en-US" err="1">
                <a:cs typeface="Calibri"/>
              </a:rPr>
              <a:t>fichero</a:t>
            </a:r>
            <a:r>
              <a:rPr lang="en-US">
                <a:cs typeface="Calibri"/>
              </a:rPr>
              <a:t> se </a:t>
            </a:r>
            <a:r>
              <a:rPr lang="en-US" err="1">
                <a:cs typeface="Calibri"/>
              </a:rPr>
              <a:t>establece</a:t>
            </a:r>
            <a:r>
              <a:rPr lang="en-US">
                <a:cs typeface="Calibri"/>
              </a:rPr>
              <a:t> </a:t>
            </a:r>
            <a:r>
              <a:rPr lang="en-US" err="1">
                <a:cs typeface="Calibri"/>
              </a:rPr>
              <a:t>cuál</a:t>
            </a:r>
            <a:r>
              <a:rPr lang="en-US">
                <a:cs typeface="Calibri"/>
              </a:rPr>
              <a:t> es la hora de </a:t>
            </a:r>
            <a:r>
              <a:rPr lang="en-US" err="1">
                <a:cs typeface="Calibri"/>
              </a:rPr>
              <a:t>inicio</a:t>
            </a:r>
            <a:r>
              <a:rPr lang="en-US">
                <a:cs typeface="Calibri"/>
              </a:rPr>
              <a:t> del </a:t>
            </a:r>
            <a:r>
              <a:rPr lang="en-US" err="1">
                <a:cs typeface="Calibri"/>
              </a:rPr>
              <a:t>sistema</a:t>
            </a:r>
            <a:r>
              <a:rPr lang="en-US">
                <a:cs typeface="Calibri"/>
              </a:rPr>
              <a:t>. A </a:t>
            </a:r>
            <a:r>
              <a:rPr lang="en-US" err="1">
                <a:cs typeface="Calibri"/>
              </a:rPr>
              <a:t>continuación</a:t>
            </a:r>
            <a:r>
              <a:rPr lang="en-US">
                <a:cs typeface="Calibri"/>
              </a:rPr>
              <a:t> se </a:t>
            </a:r>
            <a:r>
              <a:rPr lang="en-US" err="1">
                <a:cs typeface="Calibri"/>
              </a:rPr>
              <a:t>listan</a:t>
            </a:r>
            <a:r>
              <a:rPr lang="en-US">
                <a:cs typeface="Calibri"/>
              </a:rPr>
              <a:t> las </a:t>
            </a:r>
            <a:r>
              <a:rPr lang="en-US" err="1">
                <a:cs typeface="Calibri"/>
              </a:rPr>
              <a:t>tareas</a:t>
            </a:r>
            <a:r>
              <a:rPr lang="en-US">
                <a:cs typeface="Calibri"/>
              </a:rPr>
              <a:t> por </a:t>
            </a:r>
            <a:r>
              <a:rPr lang="en-US" err="1">
                <a:cs typeface="Calibri"/>
              </a:rPr>
              <a:t>orden</a:t>
            </a:r>
            <a:r>
              <a:rPr lang="en-US">
                <a:cs typeface="Calibri"/>
              </a:rPr>
              <a:t> de </a:t>
            </a:r>
            <a:r>
              <a:rPr lang="en-US" err="1">
                <a:cs typeface="Calibri"/>
              </a:rPr>
              <a:t>ejecución</a:t>
            </a:r>
            <a:r>
              <a:rPr lang="en-US">
                <a:cs typeface="Calibri"/>
              </a:rPr>
              <a:t>, y se </a:t>
            </a:r>
            <a:r>
              <a:rPr lang="en-US" err="1">
                <a:cs typeface="Calibri"/>
              </a:rPr>
              <a:t>definen</a:t>
            </a:r>
            <a:r>
              <a:rPr lang="en-US">
                <a:cs typeface="Calibri"/>
              </a:rPr>
              <a:t> los </a:t>
            </a:r>
            <a:r>
              <a:rPr lang="en-US" err="1">
                <a:cs typeface="Calibri"/>
              </a:rPr>
              <a:t>valores</a:t>
            </a:r>
            <a:r>
              <a:rPr lang="en-US">
                <a:cs typeface="Calibri"/>
              </a:rPr>
              <a:t> de sus atributos.</a:t>
            </a: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22</a:t>
            </a:fld>
            <a:endParaRPr lang="es-ES"/>
          </a:p>
        </p:txBody>
      </p:sp>
    </p:spTree>
    <p:extLst>
      <p:ext uri="{BB962C8B-B14F-4D97-AF65-F5344CB8AC3E}">
        <p14:creationId xmlns:p14="http://schemas.microsoft.com/office/powerpoint/2010/main" val="728012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El </a:t>
            </a:r>
            <a:r>
              <a:rPr lang="en-US" err="1">
                <a:cs typeface="Calibri"/>
              </a:rPr>
              <a:t>funcionamiento</a:t>
            </a:r>
            <a:r>
              <a:rPr lang="en-US">
                <a:cs typeface="Calibri"/>
              </a:rPr>
              <a:t> del </a:t>
            </a:r>
            <a:r>
              <a:rPr lang="en-US" err="1">
                <a:cs typeface="Calibri"/>
              </a:rPr>
              <a:t>sistema</a:t>
            </a:r>
            <a:r>
              <a:rPr lang="en-US">
                <a:cs typeface="Calibri"/>
              </a:rPr>
              <a:t> de </a:t>
            </a:r>
            <a:r>
              <a:rPr lang="en-US" err="1">
                <a:cs typeface="Calibri"/>
              </a:rPr>
              <a:t>monitorización</a:t>
            </a:r>
            <a:r>
              <a:rPr lang="en-US">
                <a:cs typeface="Calibri"/>
              </a:rPr>
              <a:t> es el </a:t>
            </a:r>
            <a:r>
              <a:rPr lang="en-US" err="1">
                <a:cs typeface="Calibri"/>
              </a:rPr>
              <a:t>siguiente</a:t>
            </a:r>
            <a:r>
              <a:rPr lang="en-US">
                <a:cs typeface="Calibri"/>
              </a:rPr>
              <a:t>. </a:t>
            </a:r>
          </a:p>
          <a:p>
            <a:r>
              <a:rPr lang="en-US">
                <a:cs typeface="Calibri"/>
              </a:rPr>
              <a:t>-El </a:t>
            </a:r>
            <a:r>
              <a:rPr lang="en-US" err="1">
                <a:cs typeface="Calibri"/>
              </a:rPr>
              <a:t>sistema</a:t>
            </a:r>
            <a:r>
              <a:rPr lang="en-US">
                <a:cs typeface="Calibri"/>
              </a:rPr>
              <a:t> </a:t>
            </a:r>
            <a:r>
              <a:rPr lang="en-US" err="1">
                <a:cs typeface="Calibri"/>
              </a:rPr>
              <a:t>obtiene</a:t>
            </a:r>
            <a:r>
              <a:rPr lang="en-US">
                <a:cs typeface="Calibri"/>
              </a:rPr>
              <a:t> el </a:t>
            </a:r>
            <a:r>
              <a:rPr lang="en-US" err="1">
                <a:cs typeface="Calibri"/>
              </a:rPr>
              <a:t>horario</a:t>
            </a:r>
            <a:r>
              <a:rPr lang="en-US">
                <a:cs typeface="Calibri"/>
              </a:rPr>
              <a:t> del </a:t>
            </a:r>
            <a:r>
              <a:rPr lang="en-US" err="1">
                <a:cs typeface="Calibri"/>
              </a:rPr>
              <a:t>fichero</a:t>
            </a:r>
            <a:r>
              <a:rPr lang="en-US">
                <a:cs typeface="Calibri"/>
              </a:rPr>
              <a:t> de </a:t>
            </a:r>
            <a:r>
              <a:rPr lang="en-US" err="1">
                <a:cs typeface="Calibri"/>
              </a:rPr>
              <a:t>configuración</a:t>
            </a:r>
            <a:r>
              <a:rPr lang="en-US">
                <a:cs typeface="Calibri"/>
              </a:rPr>
              <a:t> y </a:t>
            </a:r>
            <a:r>
              <a:rPr lang="en-US" err="1">
                <a:cs typeface="Calibri"/>
              </a:rPr>
              <a:t>va</a:t>
            </a:r>
            <a:r>
              <a:rPr lang="en-US">
                <a:cs typeface="Calibri"/>
              </a:rPr>
              <a:t> </a:t>
            </a:r>
            <a:r>
              <a:rPr lang="en-US" err="1">
                <a:cs typeface="Calibri"/>
              </a:rPr>
              <a:t>ejecutando</a:t>
            </a:r>
            <a:r>
              <a:rPr lang="en-US">
                <a:cs typeface="Calibri"/>
              </a:rPr>
              <a:t> las </a:t>
            </a:r>
            <a:r>
              <a:rPr lang="en-US" err="1">
                <a:cs typeface="Calibri"/>
              </a:rPr>
              <a:t>tareas</a:t>
            </a:r>
            <a:r>
              <a:rPr lang="en-US">
                <a:cs typeface="Calibri"/>
              </a:rPr>
              <a:t> en el </a:t>
            </a:r>
            <a:r>
              <a:rPr lang="en-US" err="1">
                <a:cs typeface="Calibri"/>
              </a:rPr>
              <a:t>orden</a:t>
            </a:r>
            <a:r>
              <a:rPr lang="en-US">
                <a:cs typeface="Calibri"/>
              </a:rPr>
              <a:t> </a:t>
            </a:r>
            <a:r>
              <a:rPr lang="en-US" err="1">
                <a:cs typeface="Calibri"/>
              </a:rPr>
              <a:t>indicado</a:t>
            </a:r>
            <a:r>
              <a:rPr lang="en-US">
                <a:cs typeface="Calibri"/>
              </a:rPr>
              <a:t> y con los </a:t>
            </a:r>
            <a:r>
              <a:rPr lang="en-US" err="1">
                <a:cs typeface="Calibri"/>
              </a:rPr>
              <a:t>valores</a:t>
            </a:r>
            <a:r>
              <a:rPr lang="en-US">
                <a:cs typeface="Calibri"/>
              </a:rPr>
              <a:t> de los </a:t>
            </a:r>
            <a:r>
              <a:rPr lang="en-US" err="1">
                <a:cs typeface="Calibri"/>
              </a:rPr>
              <a:t>atributos</a:t>
            </a:r>
            <a:r>
              <a:rPr lang="en-US">
                <a:cs typeface="Calibri"/>
              </a:rPr>
              <a:t> </a:t>
            </a:r>
            <a:r>
              <a:rPr lang="en-US" err="1">
                <a:cs typeface="Calibri"/>
              </a:rPr>
              <a:t>definidos</a:t>
            </a:r>
            <a:r>
              <a:rPr lang="en-US">
                <a:cs typeface="Calibri"/>
              </a:rPr>
              <a:t>. Por </a:t>
            </a:r>
            <a:r>
              <a:rPr lang="en-US" err="1">
                <a:cs typeface="Calibri"/>
              </a:rPr>
              <a:t>cada</a:t>
            </a:r>
            <a:r>
              <a:rPr lang="en-US">
                <a:cs typeface="Calibri"/>
              </a:rPr>
              <a:t> </a:t>
            </a:r>
            <a:r>
              <a:rPr lang="en-US" err="1">
                <a:cs typeface="Calibri"/>
              </a:rPr>
              <a:t>tarea</a:t>
            </a:r>
            <a:r>
              <a:rPr lang="en-US">
                <a:cs typeface="Calibri"/>
              </a:rPr>
              <a:t>, </a:t>
            </a:r>
            <a:r>
              <a:rPr lang="en-US" err="1">
                <a:cs typeface="Calibri"/>
              </a:rPr>
              <a:t>si</a:t>
            </a:r>
            <a:r>
              <a:rPr lang="en-US">
                <a:cs typeface="Calibri"/>
              </a:rPr>
              <a:t> no son anormal, se </a:t>
            </a:r>
            <a:r>
              <a:rPr lang="en-US" err="1">
                <a:cs typeface="Calibri"/>
              </a:rPr>
              <a:t>detectará</a:t>
            </a:r>
            <a:r>
              <a:rPr lang="en-US">
                <a:cs typeface="Calibri"/>
              </a:rPr>
              <a:t> el </a:t>
            </a:r>
            <a:r>
              <a:rPr lang="en-US" err="1">
                <a:cs typeface="Calibri"/>
              </a:rPr>
              <a:t>estado</a:t>
            </a:r>
            <a:r>
              <a:rPr lang="en-US">
                <a:cs typeface="Calibri"/>
              </a:rPr>
              <a:t> de </a:t>
            </a:r>
            <a:r>
              <a:rPr lang="en-US" err="1">
                <a:cs typeface="Calibri"/>
              </a:rPr>
              <a:t>ánimo</a:t>
            </a:r>
            <a:r>
              <a:rPr lang="en-US">
                <a:cs typeface="Calibri"/>
              </a:rPr>
              <a:t> </a:t>
            </a:r>
            <a:r>
              <a:rPr lang="en-US" err="1">
                <a:cs typeface="Calibri"/>
              </a:rPr>
              <a:t>cada</a:t>
            </a:r>
            <a:r>
              <a:rPr lang="en-US">
                <a:cs typeface="Calibri"/>
              </a:rPr>
              <a:t> </a:t>
            </a:r>
            <a:r>
              <a:rPr lang="en-US" err="1">
                <a:cs typeface="Calibri"/>
              </a:rPr>
              <a:t>vez</a:t>
            </a:r>
            <a:r>
              <a:rPr lang="en-US">
                <a:cs typeface="Calibri"/>
              </a:rPr>
              <a:t> que se </a:t>
            </a:r>
            <a:r>
              <a:rPr lang="en-US" err="1">
                <a:cs typeface="Calibri"/>
              </a:rPr>
              <a:t>proponga</a:t>
            </a:r>
            <a:r>
              <a:rPr lang="en-US">
                <a:cs typeface="Calibri"/>
              </a:rPr>
              <a:t> con el </a:t>
            </a:r>
            <a:r>
              <a:rPr lang="en-US" err="1">
                <a:cs typeface="Calibri"/>
              </a:rPr>
              <a:t>sistema</a:t>
            </a:r>
            <a:r>
              <a:rPr lang="en-US">
                <a:cs typeface="Calibri"/>
              </a:rPr>
              <a:t> de </a:t>
            </a:r>
            <a:r>
              <a:rPr lang="en-US" err="1">
                <a:cs typeface="Calibri"/>
              </a:rPr>
              <a:t>detección</a:t>
            </a:r>
            <a:r>
              <a:rPr lang="en-US">
                <a:cs typeface="Calibri"/>
              </a:rPr>
              <a:t> del </a:t>
            </a:r>
            <a:r>
              <a:rPr lang="en-US" err="1">
                <a:cs typeface="Calibri"/>
              </a:rPr>
              <a:t>estado</a:t>
            </a:r>
            <a:r>
              <a:rPr lang="en-US">
                <a:cs typeface="Calibri"/>
              </a:rPr>
              <a:t> de </a:t>
            </a:r>
            <a:r>
              <a:rPr lang="en-US" err="1">
                <a:cs typeface="Calibri"/>
              </a:rPr>
              <a:t>animo</a:t>
            </a:r>
            <a:r>
              <a:rPr lang="en-US">
                <a:cs typeface="Calibri"/>
              </a:rPr>
              <a:t>. Si el </a:t>
            </a:r>
            <a:r>
              <a:rPr lang="en-US" err="1">
                <a:cs typeface="Calibri"/>
              </a:rPr>
              <a:t>estado</a:t>
            </a:r>
            <a:r>
              <a:rPr lang="en-US">
                <a:cs typeface="Calibri"/>
              </a:rPr>
              <a:t> </a:t>
            </a:r>
            <a:r>
              <a:rPr lang="en-US" err="1">
                <a:cs typeface="Calibri"/>
              </a:rPr>
              <a:t>detectado</a:t>
            </a:r>
            <a:r>
              <a:rPr lang="en-US">
                <a:cs typeface="Calibri"/>
              </a:rPr>
              <a:t> </a:t>
            </a:r>
            <a:r>
              <a:rPr lang="en-US" err="1">
                <a:cs typeface="Calibri"/>
              </a:rPr>
              <a:t>está</a:t>
            </a:r>
            <a:r>
              <a:rPr lang="en-US">
                <a:cs typeface="Calibri"/>
              </a:rPr>
              <a:t> entre los </a:t>
            </a:r>
            <a:r>
              <a:rPr lang="en-US" err="1">
                <a:cs typeface="Calibri"/>
              </a:rPr>
              <a:t>permitidos</a:t>
            </a:r>
            <a:r>
              <a:rPr lang="en-US">
                <a:cs typeface="Calibri"/>
              </a:rPr>
              <a:t> para </a:t>
            </a:r>
            <a:r>
              <a:rPr lang="en-US" err="1">
                <a:cs typeface="Calibri"/>
              </a:rPr>
              <a:t>esa</a:t>
            </a:r>
            <a:r>
              <a:rPr lang="en-US">
                <a:cs typeface="Calibri"/>
              </a:rPr>
              <a:t> </a:t>
            </a:r>
            <a:r>
              <a:rPr lang="en-US" err="1">
                <a:cs typeface="Calibri"/>
              </a:rPr>
              <a:t>tarea</a:t>
            </a:r>
            <a:r>
              <a:rPr lang="en-US">
                <a:cs typeface="Calibri"/>
              </a:rPr>
              <a:t>, </a:t>
            </a:r>
            <a:r>
              <a:rPr lang="en-US" err="1">
                <a:cs typeface="Calibri"/>
              </a:rPr>
              <a:t>entonces</a:t>
            </a:r>
            <a:r>
              <a:rPr lang="en-US">
                <a:cs typeface="Calibri"/>
              </a:rPr>
              <a:t> se </a:t>
            </a:r>
            <a:r>
              <a:rPr lang="en-US" err="1">
                <a:cs typeface="Calibri"/>
              </a:rPr>
              <a:t>ejecutarán</a:t>
            </a:r>
            <a:r>
              <a:rPr lang="en-US">
                <a:cs typeface="Calibri"/>
              </a:rPr>
              <a:t> las </a:t>
            </a:r>
            <a:r>
              <a:rPr lang="en-US" err="1">
                <a:cs typeface="Calibri"/>
              </a:rPr>
              <a:t>acciones</a:t>
            </a:r>
            <a:r>
              <a:rPr lang="en-US">
                <a:cs typeface="Calibri"/>
              </a:rPr>
              <a:t>. Si no lo </a:t>
            </a:r>
            <a:r>
              <a:rPr lang="en-US" err="1">
                <a:cs typeface="Calibri"/>
              </a:rPr>
              <a:t>tratará</a:t>
            </a:r>
            <a:r>
              <a:rPr lang="en-US">
                <a:cs typeface="Calibri"/>
              </a:rPr>
              <a:t> de </a:t>
            </a:r>
            <a:r>
              <a:rPr lang="en-US" err="1">
                <a:cs typeface="Calibri"/>
              </a:rPr>
              <a:t>convencer</a:t>
            </a:r>
            <a:r>
              <a:rPr lang="en-US">
                <a:cs typeface="Calibri"/>
              </a:rPr>
              <a:t>, y </a:t>
            </a:r>
            <a:r>
              <a:rPr lang="en-US" err="1">
                <a:cs typeface="Calibri"/>
              </a:rPr>
              <a:t>si</a:t>
            </a:r>
            <a:r>
              <a:rPr lang="en-US">
                <a:cs typeface="Calibri"/>
              </a:rPr>
              <a:t> no, </a:t>
            </a:r>
            <a:r>
              <a:rPr lang="en-US" err="1">
                <a:cs typeface="Calibri"/>
              </a:rPr>
              <a:t>si</a:t>
            </a:r>
            <a:r>
              <a:rPr lang="en-US">
                <a:cs typeface="Calibri"/>
              </a:rPr>
              <a:t> es </a:t>
            </a:r>
            <a:r>
              <a:rPr lang="en-US" err="1">
                <a:cs typeface="Calibri"/>
              </a:rPr>
              <a:t>posible</a:t>
            </a:r>
            <a:r>
              <a:rPr lang="en-US">
                <a:cs typeface="Calibri"/>
              </a:rPr>
              <a:t> por los </a:t>
            </a:r>
            <a:r>
              <a:rPr lang="en-US" err="1">
                <a:cs typeface="Calibri"/>
              </a:rPr>
              <a:t>intentos</a:t>
            </a:r>
            <a:r>
              <a:rPr lang="en-US">
                <a:cs typeface="Calibri"/>
              </a:rPr>
              <a:t> le </a:t>
            </a:r>
            <a:r>
              <a:rPr lang="en-US" err="1">
                <a:cs typeface="Calibri"/>
              </a:rPr>
              <a:t>intentará</a:t>
            </a:r>
            <a:r>
              <a:rPr lang="en-US">
                <a:cs typeface="Calibri"/>
              </a:rPr>
              <a:t> </a:t>
            </a:r>
            <a:r>
              <a:rPr lang="en-US" err="1">
                <a:cs typeface="Calibri"/>
              </a:rPr>
              <a:t>animar</a:t>
            </a:r>
            <a:r>
              <a:rPr lang="en-US">
                <a:cs typeface="Calibri"/>
              </a:rPr>
              <a:t> con una de las </a:t>
            </a:r>
            <a:r>
              <a:rPr lang="en-US" err="1">
                <a:cs typeface="Calibri"/>
              </a:rPr>
              <a:t>cuatro</a:t>
            </a:r>
            <a:r>
              <a:rPr lang="en-US">
                <a:cs typeface="Calibri"/>
              </a:rPr>
              <a:t> </a:t>
            </a:r>
            <a:r>
              <a:rPr lang="en-US" err="1">
                <a:cs typeface="Calibri"/>
              </a:rPr>
              <a:t>actividades</a:t>
            </a:r>
            <a:r>
              <a:rPr lang="en-US">
                <a:cs typeface="Calibri"/>
              </a:rPr>
              <a:t> </a:t>
            </a:r>
            <a:r>
              <a:rPr lang="en-US" err="1">
                <a:cs typeface="Calibri"/>
              </a:rPr>
              <a:t>definidas</a:t>
            </a:r>
            <a:r>
              <a:rPr lang="en-US">
                <a:cs typeface="Calibri"/>
              </a:rPr>
              <a:t>. Si </a:t>
            </a:r>
            <a:r>
              <a:rPr lang="en-US" err="1">
                <a:cs typeface="Calibri"/>
              </a:rPr>
              <a:t>finalmente</a:t>
            </a:r>
            <a:r>
              <a:rPr lang="en-US">
                <a:cs typeface="Calibri"/>
              </a:rPr>
              <a:t> el </a:t>
            </a:r>
            <a:r>
              <a:rPr lang="en-US" err="1">
                <a:cs typeface="Calibri"/>
              </a:rPr>
              <a:t>usuario</a:t>
            </a:r>
            <a:r>
              <a:rPr lang="en-US">
                <a:cs typeface="Calibri"/>
              </a:rPr>
              <a:t> </a:t>
            </a:r>
            <a:r>
              <a:rPr lang="en-US" err="1">
                <a:cs typeface="Calibri"/>
              </a:rPr>
              <a:t>está</a:t>
            </a:r>
            <a:r>
              <a:rPr lang="en-US">
                <a:cs typeface="Calibri"/>
              </a:rPr>
              <a:t> del </a:t>
            </a:r>
            <a:r>
              <a:rPr lang="en-US" err="1">
                <a:cs typeface="Calibri"/>
              </a:rPr>
              <a:t>ánimo</a:t>
            </a:r>
            <a:r>
              <a:rPr lang="en-US">
                <a:cs typeface="Calibri"/>
              </a:rPr>
              <a:t> </a:t>
            </a:r>
            <a:r>
              <a:rPr lang="en-US" err="1">
                <a:cs typeface="Calibri"/>
              </a:rPr>
              <a:t>esperado</a:t>
            </a:r>
            <a:r>
              <a:rPr lang="en-US">
                <a:cs typeface="Calibri"/>
              </a:rPr>
              <a:t> se </a:t>
            </a:r>
            <a:r>
              <a:rPr lang="en-US" err="1">
                <a:cs typeface="Calibri"/>
              </a:rPr>
              <a:t>ejecutarán</a:t>
            </a:r>
            <a:r>
              <a:rPr lang="en-US">
                <a:cs typeface="Calibri"/>
              </a:rPr>
              <a:t> las </a:t>
            </a:r>
            <a:r>
              <a:rPr lang="en-US" err="1">
                <a:cs typeface="Calibri"/>
              </a:rPr>
              <a:t>acciones</a:t>
            </a:r>
            <a:r>
              <a:rPr lang="en-US">
                <a:cs typeface="Calibri"/>
              </a:rPr>
              <a:t>; </a:t>
            </a:r>
            <a:r>
              <a:rPr lang="en-US" err="1">
                <a:cs typeface="Calibri"/>
              </a:rPr>
              <a:t>si</a:t>
            </a:r>
            <a:r>
              <a:rPr lang="en-US">
                <a:cs typeface="Calibri"/>
              </a:rPr>
              <a:t> no, se le propone </a:t>
            </a:r>
            <a:r>
              <a:rPr lang="en-US" err="1">
                <a:cs typeface="Calibri"/>
              </a:rPr>
              <a:t>descansar</a:t>
            </a:r>
            <a:r>
              <a:rPr lang="en-US">
                <a:cs typeface="Calibri"/>
              </a:rPr>
              <a:t> hasta la </a:t>
            </a:r>
            <a:r>
              <a:rPr lang="en-US" err="1">
                <a:cs typeface="Calibri"/>
              </a:rPr>
              <a:t>siguiente</a:t>
            </a:r>
            <a:r>
              <a:rPr lang="en-US">
                <a:cs typeface="Calibri"/>
              </a:rPr>
              <a:t> </a:t>
            </a:r>
            <a:r>
              <a:rPr lang="en-US" err="1">
                <a:cs typeface="Calibri"/>
              </a:rPr>
              <a:t>tarea</a:t>
            </a:r>
            <a:r>
              <a:rPr lang="en-US">
                <a:cs typeface="Calibri"/>
              </a:rPr>
              <a:t>.</a:t>
            </a:r>
          </a:p>
          <a:p>
            <a:endParaRPr lang="en-US">
              <a:cs typeface="Calibri"/>
            </a:endParaRP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23</a:t>
            </a:fld>
            <a:endParaRPr lang="es-ES"/>
          </a:p>
        </p:txBody>
      </p:sp>
    </p:spTree>
    <p:extLst>
      <p:ext uri="{BB962C8B-B14F-4D97-AF65-F5344CB8AC3E}">
        <p14:creationId xmlns:p14="http://schemas.microsoft.com/office/powerpoint/2010/main" val="1469296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t>Destacar que las pruebas se tuvieron que hacer desde mi casa con la cámara que tenía disponible debido a las circunstancias.</a:t>
            </a:r>
          </a:p>
          <a:p>
            <a:endParaRPr lang="en-US">
              <a:cs typeface="Calibri"/>
            </a:endParaRPr>
          </a:p>
          <a:p>
            <a:r>
              <a:rPr lang="en-US">
                <a:cs typeface="Calibri"/>
              </a:rPr>
              <a:t>Por lo que la calidad del vídeo es la que es, se grabó incluso con otra cámara ciertas actividades debido a que mi cámara no era capaz, etc.</a:t>
            </a:r>
          </a:p>
          <a:p>
            <a:endParaRPr lang="en-US">
              <a:cs typeface="Calibri"/>
            </a:endParaRPr>
          </a:p>
          <a:p>
            <a:r>
              <a:rPr lang="en-US">
                <a:cs typeface="Calibri"/>
              </a:rPr>
              <a:t>Destacar que las condiciones no fueron las mejores debido a las circunstancias, que incluso el plan original era probarlo en el laboratorio o en el centro.</a:t>
            </a: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24</a:t>
            </a:fld>
            <a:endParaRPr lang="es-ES"/>
          </a:p>
        </p:txBody>
      </p:sp>
    </p:spTree>
    <p:extLst>
      <p:ext uri="{BB962C8B-B14F-4D97-AF65-F5344CB8AC3E}">
        <p14:creationId xmlns:p14="http://schemas.microsoft.com/office/powerpoint/2010/main" val="6614157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En conclusión, en este proyecto se desarrolló un sistema SAR que se encarga de monitorizar la vida diaria de una persona de edad avanzada, apoyándose de la detección del estado emocional para la sugerencia de tareas. Se consiguió cubrir todos los objetivos establecidos. Se puede decir que SARDAM es el punto de arranque de una línea con gran potencial basada en el uso de robots como clave de interacción.</a:t>
            </a:r>
          </a:p>
          <a:p>
            <a:endParaRPr lang="en-US">
              <a:cs typeface="Calibri"/>
            </a:endParaRPr>
          </a:p>
          <a:p>
            <a:r>
              <a:rPr lang="en-US">
                <a:cs typeface="Calibri"/>
              </a:rPr>
              <a:t>Como trabajo futuro, se podría considerar el volver a tratar de hacer un modelo de aprendizaje para la detección del estado emocional. También sería bueno el implementar la replanificación del horario, de manera que se adapte a cada usuario y se puedan intercambiar o posponer tareas. Por último mejorar y aumentar el conjunto de tareas y actividades, como en juego cognitivo, implementando más juegos.</a:t>
            </a:r>
          </a:p>
        </p:txBody>
      </p:sp>
      <p:sp>
        <p:nvSpPr>
          <p:cNvPr id="4" name="Marcador de número de diapositiva 3"/>
          <p:cNvSpPr>
            <a:spLocks noGrp="1"/>
          </p:cNvSpPr>
          <p:nvPr>
            <p:ph type="sldNum" sz="quarter" idx="5"/>
          </p:nvPr>
        </p:nvSpPr>
        <p:spPr/>
        <p:txBody>
          <a:bodyPr/>
          <a:lstStyle/>
          <a:p>
            <a:fld id="{2FE24AEB-081E-40D5-9DBB-CA39D43D3202}" type="slidenum">
              <a:rPr lang="es-ES"/>
              <a:t>25</a:t>
            </a:fld>
            <a:endParaRPr lang="es-ES"/>
          </a:p>
        </p:txBody>
      </p:sp>
    </p:spTree>
    <p:extLst>
      <p:ext uri="{BB962C8B-B14F-4D97-AF65-F5344CB8AC3E}">
        <p14:creationId xmlns:p14="http://schemas.microsoft.com/office/powerpoint/2010/main" val="3723645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Hasta </a:t>
            </a:r>
            <a:r>
              <a:rPr lang="en-US" err="1">
                <a:cs typeface="Calibri"/>
              </a:rPr>
              <a:t>aquí</a:t>
            </a:r>
            <a:r>
              <a:rPr lang="en-US">
                <a:cs typeface="Calibri"/>
              </a:rPr>
              <a:t> la </a:t>
            </a:r>
            <a:r>
              <a:rPr lang="en-US" err="1">
                <a:cs typeface="Calibri"/>
              </a:rPr>
              <a:t>presentación</a:t>
            </a:r>
            <a:r>
              <a:rPr lang="en-US">
                <a:cs typeface="Calibri"/>
              </a:rPr>
              <a:t>. </a:t>
            </a:r>
            <a:r>
              <a:rPr lang="en-US" err="1">
                <a:cs typeface="Calibri"/>
              </a:rPr>
              <a:t>Muchas</a:t>
            </a:r>
            <a:r>
              <a:rPr lang="en-US">
                <a:cs typeface="Calibri"/>
              </a:rPr>
              <a:t> gracias por </a:t>
            </a:r>
            <a:r>
              <a:rPr lang="en-US" err="1">
                <a:cs typeface="Calibri"/>
              </a:rPr>
              <a:t>vuestra</a:t>
            </a:r>
            <a:r>
              <a:rPr lang="en-US">
                <a:cs typeface="Calibri"/>
              </a:rPr>
              <a:t> </a:t>
            </a:r>
            <a:r>
              <a:rPr lang="en-US" err="1">
                <a:cs typeface="Calibri"/>
              </a:rPr>
              <a:t>atención</a:t>
            </a:r>
            <a:r>
              <a:rPr lang="en-US">
                <a:cs typeface="Calibri"/>
              </a:rPr>
              <a:t>.</a:t>
            </a:r>
          </a:p>
        </p:txBody>
      </p:sp>
      <p:sp>
        <p:nvSpPr>
          <p:cNvPr id="4" name="Marcador de número de diapositiva 3"/>
          <p:cNvSpPr>
            <a:spLocks noGrp="1"/>
          </p:cNvSpPr>
          <p:nvPr>
            <p:ph type="sldNum" sz="quarter" idx="5"/>
          </p:nvPr>
        </p:nvSpPr>
        <p:spPr/>
        <p:txBody>
          <a:bodyPr/>
          <a:lstStyle/>
          <a:p>
            <a:fld id="{2FE24AEB-081E-40D5-9DBB-CA39D43D3202}" type="slidenum">
              <a:rPr lang="es-ES"/>
              <a:t>26</a:t>
            </a:fld>
            <a:endParaRPr lang="es-ES"/>
          </a:p>
        </p:txBody>
      </p:sp>
    </p:spTree>
    <p:extLst>
      <p:ext uri="{BB962C8B-B14F-4D97-AF65-F5344CB8AC3E}">
        <p14:creationId xmlns:p14="http://schemas.microsoft.com/office/powerpoint/2010/main" val="1054985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cs typeface="Calibri"/>
              </a:rPr>
              <a:t>Respecto</a:t>
            </a:r>
            <a:r>
              <a:rPr lang="en-US">
                <a:cs typeface="Calibri"/>
              </a:rPr>
              <a:t> a la principal </a:t>
            </a:r>
            <a:r>
              <a:rPr lang="en-US" err="1">
                <a:cs typeface="Calibri"/>
              </a:rPr>
              <a:t>tecnología</a:t>
            </a:r>
            <a:r>
              <a:rPr lang="en-US">
                <a:cs typeface="Calibri"/>
              </a:rPr>
              <a:t> </a:t>
            </a:r>
            <a:r>
              <a:rPr lang="en-US" err="1">
                <a:cs typeface="Calibri"/>
              </a:rPr>
              <a:t>utilizada</a:t>
            </a:r>
            <a:r>
              <a:rPr lang="en-US">
                <a:cs typeface="Calibri"/>
              </a:rPr>
              <a:t> en </a:t>
            </a:r>
            <a:r>
              <a:rPr lang="en-US" err="1">
                <a:cs typeface="Calibri"/>
              </a:rPr>
              <a:t>este</a:t>
            </a:r>
            <a:r>
              <a:rPr lang="en-US">
                <a:cs typeface="Calibri"/>
              </a:rPr>
              <a:t> </a:t>
            </a:r>
            <a:r>
              <a:rPr lang="en-US" err="1">
                <a:cs typeface="Calibri"/>
              </a:rPr>
              <a:t>proyecto</a:t>
            </a:r>
            <a:r>
              <a:rPr lang="en-US">
                <a:cs typeface="Calibri"/>
              </a:rPr>
              <a:t>, en primer </a:t>
            </a:r>
            <a:r>
              <a:rPr lang="en-US" err="1">
                <a:cs typeface="Calibri"/>
              </a:rPr>
              <a:t>lugar</a:t>
            </a:r>
            <a:r>
              <a:rPr lang="en-US">
                <a:cs typeface="Calibri"/>
              </a:rPr>
              <a:t> el robot </a:t>
            </a:r>
            <a:r>
              <a:rPr lang="en-US" err="1">
                <a:cs typeface="Calibri"/>
              </a:rPr>
              <a:t>utilizado</a:t>
            </a:r>
            <a:r>
              <a:rPr lang="en-US">
                <a:cs typeface="Calibri"/>
              </a:rPr>
              <a:t> </a:t>
            </a:r>
            <a:r>
              <a:rPr lang="en-US" err="1">
                <a:cs typeface="Calibri"/>
              </a:rPr>
              <a:t>fue</a:t>
            </a:r>
            <a:r>
              <a:rPr lang="en-US">
                <a:cs typeface="Calibri"/>
              </a:rPr>
              <a:t> el NAO V5 Evolution (&lt;&lt; </a:t>
            </a:r>
            <a:r>
              <a:rPr lang="en-US" err="1">
                <a:cs typeface="Calibri"/>
              </a:rPr>
              <a:t>señalar</a:t>
            </a:r>
            <a:r>
              <a:rPr lang="en-US">
                <a:cs typeface="Calibri"/>
              </a:rPr>
              <a:t> imagen de </a:t>
            </a:r>
            <a:r>
              <a:rPr lang="en-US" err="1">
                <a:cs typeface="Calibri"/>
              </a:rPr>
              <a:t>arriba</a:t>
            </a:r>
            <a:r>
              <a:rPr lang="en-US">
                <a:cs typeface="Calibri"/>
              </a:rPr>
              <a:t> &gt;&gt;). Como se </a:t>
            </a:r>
            <a:r>
              <a:rPr lang="en-US" err="1">
                <a:cs typeface="Calibri"/>
              </a:rPr>
              <a:t>puede</a:t>
            </a:r>
            <a:r>
              <a:rPr lang="en-US">
                <a:cs typeface="Calibri"/>
              </a:rPr>
              <a:t> </a:t>
            </a:r>
            <a:r>
              <a:rPr lang="en-US" err="1">
                <a:cs typeface="Calibri"/>
              </a:rPr>
              <a:t>ver</a:t>
            </a:r>
            <a:r>
              <a:rPr lang="en-US">
                <a:cs typeface="Calibri"/>
              </a:rPr>
              <a:t> en la imagen inferior, los </a:t>
            </a:r>
            <a:r>
              <a:rPr lang="en-US" err="1">
                <a:cs typeface="Calibri"/>
              </a:rPr>
              <a:t>sensores</a:t>
            </a:r>
            <a:r>
              <a:rPr lang="en-US">
                <a:cs typeface="Calibri"/>
              </a:rPr>
              <a:t> que se </a:t>
            </a:r>
            <a:r>
              <a:rPr lang="en-US" err="1">
                <a:cs typeface="Calibri"/>
              </a:rPr>
              <a:t>utilizaron</a:t>
            </a:r>
            <a:r>
              <a:rPr lang="en-US">
                <a:cs typeface="Calibri"/>
              </a:rPr>
              <a:t> </a:t>
            </a:r>
            <a:r>
              <a:rPr lang="en-US" err="1">
                <a:cs typeface="Calibri"/>
              </a:rPr>
              <a:t>fueron</a:t>
            </a:r>
            <a:r>
              <a:rPr lang="en-US">
                <a:cs typeface="Calibri"/>
              </a:rPr>
              <a:t> las dos </a:t>
            </a:r>
            <a:r>
              <a:rPr lang="en-US" err="1">
                <a:cs typeface="Calibri"/>
              </a:rPr>
              <a:t>cámaras</a:t>
            </a:r>
            <a:r>
              <a:rPr lang="en-US">
                <a:cs typeface="Calibri"/>
              </a:rPr>
              <a:t>, los </a:t>
            </a:r>
            <a:r>
              <a:rPr lang="en-US" err="1">
                <a:cs typeface="Calibri"/>
              </a:rPr>
              <a:t>micrófonos</a:t>
            </a:r>
            <a:r>
              <a:rPr lang="en-US">
                <a:cs typeface="Calibri"/>
              </a:rPr>
              <a:t>, los </a:t>
            </a:r>
            <a:r>
              <a:rPr lang="en-US" err="1">
                <a:cs typeface="Calibri"/>
              </a:rPr>
              <a:t>altavoces</a:t>
            </a:r>
            <a:r>
              <a:rPr lang="en-US">
                <a:cs typeface="Calibri"/>
              </a:rPr>
              <a:t> y los </a:t>
            </a:r>
            <a:r>
              <a:rPr lang="en-US" err="1">
                <a:cs typeface="Calibri"/>
              </a:rPr>
              <a:t>sensores</a:t>
            </a:r>
            <a:r>
              <a:rPr lang="en-US">
                <a:cs typeface="Calibri"/>
              </a:rPr>
              <a:t> </a:t>
            </a:r>
            <a:r>
              <a:rPr lang="en-US" err="1">
                <a:cs typeface="Calibri"/>
              </a:rPr>
              <a:t>táctiles</a:t>
            </a:r>
            <a:r>
              <a:rPr lang="en-US">
                <a:cs typeface="Calibri"/>
              </a:rPr>
              <a:t> de la cabeza y de las manos. </a:t>
            </a:r>
            <a:r>
              <a:rPr lang="en-US" err="1">
                <a:cs typeface="Calibri"/>
              </a:rPr>
              <a:t>Esta</a:t>
            </a:r>
            <a:r>
              <a:rPr lang="en-US">
                <a:cs typeface="Calibri"/>
              </a:rPr>
              <a:t> </a:t>
            </a:r>
            <a:r>
              <a:rPr lang="en-US" err="1">
                <a:cs typeface="Calibri"/>
              </a:rPr>
              <a:t>sensórica</a:t>
            </a:r>
            <a:r>
              <a:rPr lang="en-US">
                <a:cs typeface="Calibri"/>
              </a:rPr>
              <a:t> es la </a:t>
            </a:r>
            <a:r>
              <a:rPr lang="en-US" err="1">
                <a:cs typeface="Calibri"/>
              </a:rPr>
              <a:t>típica</a:t>
            </a:r>
            <a:r>
              <a:rPr lang="en-US">
                <a:cs typeface="Calibri"/>
              </a:rPr>
              <a:t> en la </a:t>
            </a:r>
            <a:r>
              <a:rPr lang="en-US" err="1">
                <a:cs typeface="Calibri"/>
              </a:rPr>
              <a:t>interacción</a:t>
            </a:r>
            <a:r>
              <a:rPr lang="en-US">
                <a:cs typeface="Calibri"/>
              </a:rPr>
              <a:t> </a:t>
            </a:r>
            <a:r>
              <a:rPr lang="en-US" err="1">
                <a:cs typeface="Calibri"/>
              </a:rPr>
              <a:t>humano</a:t>
            </a:r>
            <a:r>
              <a:rPr lang="en-US">
                <a:cs typeface="Calibri"/>
              </a:rPr>
              <a:t>-robot. Entre las </a:t>
            </a:r>
            <a:r>
              <a:rPr lang="en-US" err="1">
                <a:cs typeface="Calibri"/>
              </a:rPr>
              <a:t>diversas</a:t>
            </a:r>
            <a:r>
              <a:rPr lang="en-US">
                <a:cs typeface="Calibri"/>
              </a:rPr>
              <a:t> </a:t>
            </a:r>
            <a:r>
              <a:rPr lang="en-US" err="1">
                <a:cs typeface="Calibri"/>
              </a:rPr>
              <a:t>maneras</a:t>
            </a:r>
            <a:r>
              <a:rPr lang="en-US">
                <a:cs typeface="Calibri"/>
              </a:rPr>
              <a:t> para la programación del robot se </a:t>
            </a:r>
            <a:r>
              <a:rPr lang="en-US" err="1">
                <a:cs typeface="Calibri"/>
              </a:rPr>
              <a:t>eligió</a:t>
            </a:r>
            <a:r>
              <a:rPr lang="en-US">
                <a:cs typeface="Calibri"/>
              </a:rPr>
              <a:t> Python para </a:t>
            </a:r>
            <a:r>
              <a:rPr lang="en-US" err="1">
                <a:cs typeface="Calibri"/>
              </a:rPr>
              <a:t>este</a:t>
            </a:r>
            <a:r>
              <a:rPr lang="en-US">
                <a:cs typeface="Calibri"/>
              </a:rPr>
              <a:t> </a:t>
            </a:r>
            <a:r>
              <a:rPr lang="en-US" err="1">
                <a:cs typeface="Calibri"/>
              </a:rPr>
              <a:t>proyecto</a:t>
            </a:r>
            <a:r>
              <a:rPr lang="en-US">
                <a:cs typeface="Calibri"/>
              </a:rPr>
              <a:t>, </a:t>
            </a:r>
            <a:r>
              <a:rPr lang="en-US" err="1">
                <a:cs typeface="Calibri"/>
              </a:rPr>
              <a:t>debido</a:t>
            </a:r>
            <a:r>
              <a:rPr lang="en-US">
                <a:cs typeface="Calibri"/>
              </a:rPr>
              <a:t> a que era el que </a:t>
            </a:r>
            <a:r>
              <a:rPr lang="en-US" err="1">
                <a:cs typeface="Calibri"/>
              </a:rPr>
              <a:t>mejor</a:t>
            </a:r>
            <a:r>
              <a:rPr lang="en-US">
                <a:cs typeface="Calibri"/>
              </a:rPr>
              <a:t> se </a:t>
            </a:r>
            <a:r>
              <a:rPr lang="en-US" err="1">
                <a:cs typeface="Calibri"/>
              </a:rPr>
              <a:t>adaptaba</a:t>
            </a:r>
            <a:r>
              <a:rPr lang="en-US">
                <a:cs typeface="Calibri"/>
              </a:rPr>
              <a:t> y el que </a:t>
            </a:r>
            <a:r>
              <a:rPr lang="en-US" err="1">
                <a:cs typeface="Calibri"/>
              </a:rPr>
              <a:t>más</a:t>
            </a:r>
            <a:r>
              <a:rPr lang="en-US">
                <a:cs typeface="Calibri"/>
              </a:rPr>
              <a:t> </a:t>
            </a:r>
            <a:r>
              <a:rPr lang="en-US" err="1">
                <a:cs typeface="Calibri"/>
              </a:rPr>
              <a:t>funcionalidades</a:t>
            </a:r>
            <a:r>
              <a:rPr lang="en-US">
                <a:cs typeface="Calibri"/>
              </a:rPr>
              <a:t> </a:t>
            </a:r>
            <a:r>
              <a:rPr lang="en-US" err="1">
                <a:cs typeface="Calibri"/>
              </a:rPr>
              <a:t>ofrecía</a:t>
            </a:r>
            <a:r>
              <a:rPr lang="en-US">
                <a:cs typeface="Calibri"/>
              </a:rPr>
              <a:t> </a:t>
            </a:r>
            <a:r>
              <a:rPr lang="en-US" err="1">
                <a:cs typeface="Calibri"/>
              </a:rPr>
              <a:t>respecto</a:t>
            </a:r>
            <a:r>
              <a:rPr lang="en-US">
                <a:cs typeface="Calibri"/>
              </a:rPr>
              <a:t> a los </a:t>
            </a:r>
            <a:r>
              <a:rPr lang="en-US" err="1">
                <a:cs typeface="Calibri"/>
              </a:rPr>
              <a:t>demás</a:t>
            </a:r>
            <a:r>
              <a:rPr lang="en-US">
                <a:cs typeface="Calibri"/>
              </a:rPr>
              <a:t>. El robot </a:t>
            </a:r>
            <a:r>
              <a:rPr lang="en-US" err="1">
                <a:cs typeface="Calibri"/>
              </a:rPr>
              <a:t>también</a:t>
            </a:r>
            <a:r>
              <a:rPr lang="en-US">
                <a:cs typeface="Calibri"/>
              </a:rPr>
              <a:t> </a:t>
            </a:r>
            <a:r>
              <a:rPr lang="en-US" err="1">
                <a:cs typeface="Calibri"/>
              </a:rPr>
              <a:t>incluye</a:t>
            </a:r>
            <a:r>
              <a:rPr lang="en-US">
                <a:cs typeface="Calibri"/>
              </a:rPr>
              <a:t> una API </a:t>
            </a:r>
            <a:r>
              <a:rPr lang="en-US" err="1">
                <a:cs typeface="Calibri"/>
              </a:rPr>
              <a:t>llamada</a:t>
            </a:r>
            <a:r>
              <a:rPr lang="en-US">
                <a:cs typeface="Calibri"/>
              </a:rPr>
              <a:t> </a:t>
            </a:r>
            <a:r>
              <a:rPr lang="en-US" err="1">
                <a:cs typeface="Calibri"/>
              </a:rPr>
              <a:t>NAOqi</a:t>
            </a:r>
            <a:r>
              <a:rPr lang="en-US">
                <a:cs typeface="Calibri"/>
              </a:rPr>
              <a:t> con los </a:t>
            </a:r>
            <a:r>
              <a:rPr lang="en-US" err="1">
                <a:cs typeface="Calibri"/>
              </a:rPr>
              <a:t>módulos</a:t>
            </a:r>
            <a:r>
              <a:rPr lang="en-US">
                <a:cs typeface="Calibri"/>
              </a:rPr>
              <a:t> que </a:t>
            </a:r>
            <a:r>
              <a:rPr lang="en-US" err="1">
                <a:cs typeface="Calibri"/>
              </a:rPr>
              <a:t>implementan</a:t>
            </a:r>
            <a:r>
              <a:rPr lang="en-US">
                <a:cs typeface="Calibri"/>
              </a:rPr>
              <a:t> las </a:t>
            </a:r>
            <a:r>
              <a:rPr lang="en-US" err="1">
                <a:cs typeface="Calibri"/>
              </a:rPr>
              <a:t>distintas</a:t>
            </a:r>
            <a:r>
              <a:rPr lang="en-US">
                <a:cs typeface="Calibri"/>
              </a:rPr>
              <a:t> </a:t>
            </a:r>
            <a:r>
              <a:rPr lang="en-US" err="1">
                <a:cs typeface="Calibri"/>
              </a:rPr>
              <a:t>funcionalidades</a:t>
            </a:r>
            <a:r>
              <a:rPr lang="en-US">
                <a:cs typeface="Calibri"/>
              </a:rPr>
              <a:t> del robot.</a:t>
            </a:r>
          </a:p>
          <a:p>
            <a:endParaRPr lang="en-US">
              <a:cs typeface="Calibri"/>
            </a:endParaRPr>
          </a:p>
          <a:p>
            <a:r>
              <a:rPr lang="en-US" err="1">
                <a:cs typeface="Calibri"/>
              </a:rPr>
              <a:t>Respecto</a:t>
            </a:r>
            <a:r>
              <a:rPr lang="en-US">
                <a:cs typeface="Calibri"/>
              </a:rPr>
              <a:t> a las </a:t>
            </a:r>
            <a:r>
              <a:rPr lang="en-US" err="1">
                <a:cs typeface="Calibri"/>
              </a:rPr>
              <a:t>librerías</a:t>
            </a:r>
            <a:r>
              <a:rPr lang="en-US">
                <a:cs typeface="Calibri"/>
              </a:rPr>
              <a:t> de </a:t>
            </a:r>
            <a:r>
              <a:rPr lang="en-US" err="1">
                <a:cs typeface="Calibri"/>
              </a:rPr>
              <a:t>reconocimiento</a:t>
            </a:r>
            <a:r>
              <a:rPr lang="en-US">
                <a:cs typeface="Calibri"/>
              </a:rPr>
              <a:t>, se </a:t>
            </a:r>
            <a:r>
              <a:rPr lang="en-US" err="1">
                <a:cs typeface="Calibri"/>
              </a:rPr>
              <a:t>encuentran</a:t>
            </a:r>
            <a:r>
              <a:rPr lang="en-US">
                <a:cs typeface="Calibri"/>
              </a:rPr>
              <a:t> </a:t>
            </a:r>
            <a:r>
              <a:rPr lang="en-US" err="1">
                <a:cs typeface="Calibri"/>
              </a:rPr>
              <a:t>FaceNet</a:t>
            </a:r>
            <a:r>
              <a:rPr lang="en-US">
                <a:cs typeface="Calibri"/>
              </a:rPr>
              <a:t>, que se </a:t>
            </a:r>
            <a:r>
              <a:rPr lang="en-US" err="1">
                <a:cs typeface="Calibri"/>
              </a:rPr>
              <a:t>utilizó</a:t>
            </a:r>
            <a:r>
              <a:rPr lang="en-US">
                <a:cs typeface="Calibri"/>
              </a:rPr>
              <a:t> para el </a:t>
            </a:r>
            <a:r>
              <a:rPr lang="en-US" err="1">
                <a:cs typeface="Calibri"/>
              </a:rPr>
              <a:t>reconocimiento</a:t>
            </a:r>
            <a:r>
              <a:rPr lang="en-US">
                <a:cs typeface="Calibri"/>
              </a:rPr>
              <a:t> de personas; </a:t>
            </a:r>
            <a:r>
              <a:rPr lang="en-US"/>
              <a:t>YOLO v3 </a:t>
            </a:r>
            <a:r>
              <a:rPr lang="en-US">
                <a:cs typeface="Calibri"/>
              </a:rPr>
              <a:t>para la </a:t>
            </a:r>
            <a:r>
              <a:rPr lang="en-US" err="1">
                <a:cs typeface="Calibri"/>
              </a:rPr>
              <a:t>detección</a:t>
            </a:r>
            <a:r>
              <a:rPr lang="en-US">
                <a:cs typeface="Calibri"/>
              </a:rPr>
              <a:t> de </a:t>
            </a:r>
            <a:r>
              <a:rPr lang="en-US" err="1">
                <a:cs typeface="Calibri"/>
              </a:rPr>
              <a:t>objetos</a:t>
            </a:r>
            <a:r>
              <a:rPr lang="en-US">
                <a:cs typeface="Calibri"/>
              </a:rPr>
              <a:t>, </a:t>
            </a:r>
            <a:r>
              <a:rPr lang="en-US" err="1"/>
              <a:t>FaceEmotion_ID</a:t>
            </a:r>
            <a:r>
              <a:rPr lang="en-US"/>
              <a:t> </a:t>
            </a:r>
            <a:r>
              <a:rPr lang="en-US">
                <a:cs typeface="Calibri"/>
              </a:rPr>
              <a:t>para la </a:t>
            </a:r>
            <a:r>
              <a:rPr lang="en-US" err="1">
                <a:cs typeface="Calibri"/>
              </a:rPr>
              <a:t>detección</a:t>
            </a:r>
            <a:r>
              <a:rPr lang="en-US">
                <a:cs typeface="Calibri"/>
              </a:rPr>
              <a:t> de </a:t>
            </a:r>
            <a:r>
              <a:rPr lang="en-US" err="1">
                <a:cs typeface="Calibri"/>
              </a:rPr>
              <a:t>emociones</a:t>
            </a:r>
            <a:r>
              <a:rPr lang="en-US">
                <a:cs typeface="Calibri"/>
              </a:rPr>
              <a:t> por </a:t>
            </a:r>
            <a:r>
              <a:rPr lang="en-US" err="1">
                <a:cs typeface="Calibri"/>
              </a:rPr>
              <a:t>imágenes</a:t>
            </a:r>
            <a:r>
              <a:rPr lang="en-US">
                <a:cs typeface="Calibri"/>
              </a:rPr>
              <a:t> del rostro de una persona , y para el </a:t>
            </a:r>
            <a:r>
              <a:rPr lang="en-US" err="1">
                <a:cs typeface="Calibri"/>
              </a:rPr>
              <a:t>reconocimiento</a:t>
            </a:r>
            <a:r>
              <a:rPr lang="en-US">
                <a:cs typeface="Calibri"/>
              </a:rPr>
              <a:t> del </a:t>
            </a:r>
            <a:r>
              <a:rPr lang="en-US" err="1">
                <a:cs typeface="Calibri"/>
              </a:rPr>
              <a:t>habla</a:t>
            </a:r>
            <a:r>
              <a:rPr lang="en-US">
                <a:cs typeface="Calibri"/>
              </a:rPr>
              <a:t> se </a:t>
            </a:r>
            <a:r>
              <a:rPr lang="en-US" err="1">
                <a:cs typeface="Calibri"/>
              </a:rPr>
              <a:t>usó</a:t>
            </a:r>
            <a:r>
              <a:rPr lang="en-US">
                <a:cs typeface="Calibri"/>
              </a:rPr>
              <a:t> la </a:t>
            </a:r>
            <a:r>
              <a:rPr lang="en-US" err="1">
                <a:cs typeface="Calibri"/>
              </a:rPr>
              <a:t>librería</a:t>
            </a:r>
            <a:r>
              <a:rPr lang="en-US">
                <a:cs typeface="Calibri"/>
              </a:rPr>
              <a:t> de python </a:t>
            </a:r>
            <a:r>
              <a:rPr lang="en-US" err="1">
                <a:cs typeface="Calibri"/>
              </a:rPr>
              <a:t>SpeechRecognition</a:t>
            </a:r>
            <a:r>
              <a:rPr lang="en-US">
                <a:cs typeface="Calibri"/>
              </a:rPr>
              <a:t>, </a:t>
            </a:r>
            <a:r>
              <a:rPr lang="en-US" err="1">
                <a:cs typeface="Calibri"/>
              </a:rPr>
              <a:t>utilizando</a:t>
            </a:r>
            <a:r>
              <a:rPr lang="en-US">
                <a:cs typeface="Calibri"/>
              </a:rPr>
              <a:t> Google Web Speech API.</a:t>
            </a:r>
          </a:p>
          <a:p>
            <a:endParaRPr lang="en-US">
              <a:cs typeface="Calibri"/>
            </a:endParaRPr>
          </a:p>
          <a:p>
            <a:r>
              <a:rPr lang="en-US" err="1">
                <a:cs typeface="Calibri"/>
              </a:rPr>
              <a:t>Esta</a:t>
            </a:r>
            <a:r>
              <a:rPr lang="en-US">
                <a:cs typeface="Calibri"/>
              </a:rPr>
              <a:t> </a:t>
            </a:r>
            <a:r>
              <a:rPr lang="en-US" err="1">
                <a:cs typeface="Calibri"/>
              </a:rPr>
              <a:t>tecnología</a:t>
            </a:r>
            <a:r>
              <a:rPr lang="en-US">
                <a:cs typeface="Calibri"/>
              </a:rPr>
              <a:t> se </a:t>
            </a:r>
            <a:r>
              <a:rPr lang="en-US" err="1">
                <a:cs typeface="Calibri"/>
              </a:rPr>
              <a:t>encuentra</a:t>
            </a:r>
            <a:r>
              <a:rPr lang="en-US">
                <a:cs typeface="Calibri"/>
              </a:rPr>
              <a:t> </a:t>
            </a:r>
            <a:r>
              <a:rPr lang="en-US" err="1">
                <a:cs typeface="Calibri"/>
              </a:rPr>
              <a:t>más</a:t>
            </a:r>
            <a:r>
              <a:rPr lang="en-US">
                <a:cs typeface="Calibri"/>
              </a:rPr>
              <a:t> </a:t>
            </a:r>
            <a:r>
              <a:rPr lang="en-US" err="1">
                <a:cs typeface="Calibri"/>
              </a:rPr>
              <a:t>detallada</a:t>
            </a:r>
            <a:r>
              <a:rPr lang="en-US">
                <a:cs typeface="Calibri"/>
              </a:rPr>
              <a:t> en la </a:t>
            </a:r>
            <a:r>
              <a:rPr lang="en-US" err="1">
                <a:cs typeface="Calibri"/>
              </a:rPr>
              <a:t>memoria</a:t>
            </a:r>
            <a:r>
              <a:rPr lang="en-US">
                <a:cs typeface="Calibri"/>
              </a:rPr>
              <a:t>.</a:t>
            </a:r>
          </a:p>
        </p:txBody>
      </p:sp>
      <p:sp>
        <p:nvSpPr>
          <p:cNvPr id="4" name="Marcador de número de diapositiva 3"/>
          <p:cNvSpPr>
            <a:spLocks noGrp="1"/>
          </p:cNvSpPr>
          <p:nvPr>
            <p:ph type="sldNum" sz="quarter" idx="5"/>
          </p:nvPr>
        </p:nvSpPr>
        <p:spPr/>
        <p:txBody>
          <a:bodyPr/>
          <a:lstStyle/>
          <a:p>
            <a:fld id="{2FE24AEB-081E-40D5-9DBB-CA39D43D3202}" type="slidenum">
              <a:rPr lang="es-ES"/>
              <a:t>4</a:t>
            </a:fld>
            <a:endParaRPr lang="es-ES"/>
          </a:p>
        </p:txBody>
      </p:sp>
    </p:spTree>
    <p:extLst>
      <p:ext uri="{BB962C8B-B14F-4D97-AF65-F5344CB8AC3E}">
        <p14:creationId xmlns:p14="http://schemas.microsoft.com/office/powerpoint/2010/main" val="2727158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Antes de </a:t>
            </a:r>
            <a:r>
              <a:rPr lang="en-US" err="1">
                <a:cs typeface="Calibri"/>
              </a:rPr>
              <a:t>explicar</a:t>
            </a:r>
            <a:r>
              <a:rPr lang="en-US">
                <a:cs typeface="Calibri"/>
              </a:rPr>
              <a:t> el </a:t>
            </a:r>
            <a:r>
              <a:rPr lang="en-US" err="1">
                <a:cs typeface="Calibri"/>
              </a:rPr>
              <a:t>desarrollo</a:t>
            </a:r>
            <a:r>
              <a:rPr lang="en-US">
                <a:cs typeface="Calibri"/>
              </a:rPr>
              <a:t> del </a:t>
            </a:r>
            <a:r>
              <a:rPr lang="en-US" err="1">
                <a:cs typeface="Calibri"/>
              </a:rPr>
              <a:t>proyecto</a:t>
            </a:r>
            <a:r>
              <a:rPr lang="en-US">
                <a:cs typeface="Calibri"/>
              </a:rPr>
              <a:t>, </a:t>
            </a:r>
            <a:r>
              <a:rPr lang="en-US" err="1">
                <a:cs typeface="Calibri"/>
              </a:rPr>
              <a:t>voy</a:t>
            </a:r>
            <a:r>
              <a:rPr lang="en-US">
                <a:cs typeface="Calibri"/>
              </a:rPr>
              <a:t> a </a:t>
            </a:r>
            <a:r>
              <a:rPr lang="en-US" err="1">
                <a:cs typeface="Calibri"/>
              </a:rPr>
              <a:t>comentar</a:t>
            </a:r>
            <a:r>
              <a:rPr lang="en-US">
                <a:cs typeface="Calibri"/>
              </a:rPr>
              <a:t> la </a:t>
            </a:r>
            <a:r>
              <a:rPr lang="en-US" err="1">
                <a:cs typeface="Calibri"/>
              </a:rPr>
              <a:t>metodología</a:t>
            </a:r>
            <a:r>
              <a:rPr lang="en-US">
                <a:cs typeface="Calibri"/>
              </a:rPr>
              <a:t> </a:t>
            </a:r>
            <a:r>
              <a:rPr lang="en-US" err="1">
                <a:cs typeface="Calibri"/>
              </a:rPr>
              <a:t>utilizada</a:t>
            </a:r>
            <a:r>
              <a:rPr lang="en-US">
                <a:cs typeface="Calibri"/>
              </a:rPr>
              <a:t>, que es el </a:t>
            </a:r>
            <a:r>
              <a:rPr lang="en-US" err="1">
                <a:cs typeface="Calibri"/>
              </a:rPr>
              <a:t>Proceso</a:t>
            </a:r>
            <a:r>
              <a:rPr lang="en-US">
                <a:cs typeface="Calibri"/>
              </a:rPr>
              <a:t> </a:t>
            </a:r>
            <a:r>
              <a:rPr lang="en-US" err="1">
                <a:cs typeface="Calibri"/>
              </a:rPr>
              <a:t>Unificado</a:t>
            </a:r>
            <a:r>
              <a:rPr lang="en-US">
                <a:cs typeface="Calibri"/>
              </a:rPr>
              <a:t> de Desarrollo Software. En </a:t>
            </a:r>
            <a:r>
              <a:rPr lang="en-US" err="1">
                <a:cs typeface="Calibri"/>
              </a:rPr>
              <a:t>esta</a:t>
            </a:r>
            <a:r>
              <a:rPr lang="en-US">
                <a:cs typeface="Calibri"/>
              </a:rPr>
              <a:t> imagen se </a:t>
            </a:r>
            <a:r>
              <a:rPr lang="en-US" err="1">
                <a:cs typeface="Calibri"/>
              </a:rPr>
              <a:t>puede</a:t>
            </a:r>
            <a:r>
              <a:rPr lang="en-US">
                <a:cs typeface="Calibri"/>
              </a:rPr>
              <a:t> </a:t>
            </a:r>
            <a:r>
              <a:rPr lang="en-US" err="1">
                <a:cs typeface="Calibri"/>
              </a:rPr>
              <a:t>ver</a:t>
            </a:r>
            <a:r>
              <a:rPr lang="en-US">
                <a:cs typeface="Calibri"/>
              </a:rPr>
              <a:t>, se divide en </a:t>
            </a:r>
            <a:r>
              <a:rPr lang="en-US" err="1">
                <a:cs typeface="Calibri"/>
              </a:rPr>
              <a:t>cuatro</a:t>
            </a:r>
            <a:r>
              <a:rPr lang="en-US">
                <a:cs typeface="Calibri"/>
              </a:rPr>
              <a:t> </a:t>
            </a:r>
            <a:r>
              <a:rPr lang="en-US" err="1">
                <a:cs typeface="Calibri"/>
              </a:rPr>
              <a:t>iteraciones</a:t>
            </a:r>
            <a:r>
              <a:rPr lang="en-US">
                <a:cs typeface="Calibri"/>
              </a:rPr>
              <a:t>. La </a:t>
            </a:r>
            <a:r>
              <a:rPr lang="en-US" err="1">
                <a:cs typeface="Calibri"/>
              </a:rPr>
              <a:t>primera</a:t>
            </a:r>
            <a:r>
              <a:rPr lang="en-US">
                <a:cs typeface="Calibri"/>
              </a:rPr>
              <a:t> es </a:t>
            </a:r>
            <a:r>
              <a:rPr lang="en-US" err="1">
                <a:cs typeface="Calibri"/>
              </a:rPr>
              <a:t>donde</a:t>
            </a:r>
            <a:r>
              <a:rPr lang="en-US">
                <a:cs typeface="Calibri"/>
              </a:rPr>
              <a:t> se </a:t>
            </a:r>
            <a:r>
              <a:rPr lang="en-US" err="1">
                <a:cs typeface="Calibri"/>
              </a:rPr>
              <a:t>implementan</a:t>
            </a:r>
            <a:r>
              <a:rPr lang="en-US">
                <a:cs typeface="Calibri"/>
              </a:rPr>
              <a:t> y </a:t>
            </a:r>
            <a:r>
              <a:rPr lang="en-US" err="1">
                <a:cs typeface="Calibri"/>
              </a:rPr>
              <a:t>prueban</a:t>
            </a:r>
            <a:r>
              <a:rPr lang="en-US">
                <a:cs typeface="Calibri"/>
              </a:rPr>
              <a:t> los </a:t>
            </a:r>
            <a:r>
              <a:rPr lang="en-US" err="1">
                <a:cs typeface="Calibri"/>
              </a:rPr>
              <a:t>módulos</a:t>
            </a:r>
            <a:r>
              <a:rPr lang="en-US">
                <a:cs typeface="Calibri"/>
              </a:rPr>
              <a:t> de la API </a:t>
            </a:r>
            <a:r>
              <a:rPr lang="en-US" err="1">
                <a:cs typeface="Calibri"/>
              </a:rPr>
              <a:t>NAOqi</a:t>
            </a:r>
            <a:r>
              <a:rPr lang="en-US">
                <a:cs typeface="Calibri"/>
              </a:rPr>
              <a:t>. En la </a:t>
            </a:r>
            <a:r>
              <a:rPr lang="en-US" err="1">
                <a:cs typeface="Calibri"/>
              </a:rPr>
              <a:t>segunda</a:t>
            </a:r>
            <a:r>
              <a:rPr lang="en-US">
                <a:cs typeface="Calibri"/>
              </a:rPr>
              <a:t> se </a:t>
            </a:r>
            <a:r>
              <a:rPr lang="en-US" err="1">
                <a:cs typeface="Calibri"/>
              </a:rPr>
              <a:t>desarrolla</a:t>
            </a:r>
            <a:r>
              <a:rPr lang="en-US">
                <a:cs typeface="Calibri"/>
              </a:rPr>
              <a:t> el </a:t>
            </a:r>
            <a:r>
              <a:rPr lang="en-US" err="1">
                <a:cs typeface="Calibri"/>
              </a:rPr>
              <a:t>sistema</a:t>
            </a:r>
            <a:r>
              <a:rPr lang="en-US">
                <a:cs typeface="Calibri"/>
              </a:rPr>
              <a:t> </a:t>
            </a:r>
            <a:r>
              <a:rPr lang="en-US" err="1">
                <a:cs typeface="Calibri"/>
              </a:rPr>
              <a:t>híbrido</a:t>
            </a:r>
            <a:r>
              <a:rPr lang="en-US">
                <a:cs typeface="Calibri"/>
              </a:rPr>
              <a:t> de </a:t>
            </a:r>
            <a:r>
              <a:rPr lang="en-US" err="1">
                <a:cs typeface="Calibri"/>
              </a:rPr>
              <a:t>detección</a:t>
            </a:r>
            <a:r>
              <a:rPr lang="en-US">
                <a:cs typeface="Calibri"/>
              </a:rPr>
              <a:t> del </a:t>
            </a:r>
            <a:r>
              <a:rPr lang="en-US" err="1">
                <a:cs typeface="Calibri"/>
              </a:rPr>
              <a:t>estado</a:t>
            </a:r>
            <a:r>
              <a:rPr lang="en-US">
                <a:cs typeface="Calibri"/>
              </a:rPr>
              <a:t> de </a:t>
            </a:r>
            <a:r>
              <a:rPr lang="en-US" err="1">
                <a:cs typeface="Calibri"/>
              </a:rPr>
              <a:t>ánimo</a:t>
            </a:r>
            <a:r>
              <a:rPr lang="en-US">
                <a:cs typeface="Calibri"/>
              </a:rPr>
              <a:t>. En la </a:t>
            </a:r>
            <a:r>
              <a:rPr lang="en-US" err="1">
                <a:cs typeface="Calibri"/>
              </a:rPr>
              <a:t>tercera</a:t>
            </a:r>
            <a:r>
              <a:rPr lang="en-US">
                <a:cs typeface="Calibri"/>
              </a:rPr>
              <a:t> </a:t>
            </a:r>
            <a:r>
              <a:rPr lang="en-US" err="1">
                <a:cs typeface="Calibri"/>
              </a:rPr>
              <a:t>iteración</a:t>
            </a:r>
            <a:r>
              <a:rPr lang="en-US">
                <a:cs typeface="Calibri"/>
              </a:rPr>
              <a:t> se </a:t>
            </a:r>
            <a:r>
              <a:rPr lang="en-US" err="1">
                <a:cs typeface="Calibri"/>
              </a:rPr>
              <a:t>desarrolló</a:t>
            </a:r>
            <a:r>
              <a:rPr lang="en-US">
                <a:cs typeface="Calibri"/>
              </a:rPr>
              <a:t> el </a:t>
            </a:r>
            <a:r>
              <a:rPr lang="en-US" err="1">
                <a:cs typeface="Calibri"/>
              </a:rPr>
              <a:t>sistema</a:t>
            </a:r>
            <a:r>
              <a:rPr lang="en-US">
                <a:cs typeface="Calibri"/>
              </a:rPr>
              <a:t> de </a:t>
            </a:r>
            <a:r>
              <a:rPr lang="en-US" err="1">
                <a:cs typeface="Calibri"/>
              </a:rPr>
              <a:t>monitorización</a:t>
            </a:r>
            <a:r>
              <a:rPr lang="en-US">
                <a:cs typeface="Calibri"/>
              </a:rPr>
              <a:t>. Y  en la </a:t>
            </a:r>
            <a:r>
              <a:rPr lang="en-US" err="1">
                <a:cs typeface="Calibri"/>
              </a:rPr>
              <a:t>última</a:t>
            </a:r>
            <a:r>
              <a:rPr lang="en-US">
                <a:cs typeface="Calibri"/>
              </a:rPr>
              <a:t> se </a:t>
            </a:r>
            <a:r>
              <a:rPr lang="en-US" err="1">
                <a:cs typeface="Calibri"/>
              </a:rPr>
              <a:t>realizaron</a:t>
            </a:r>
            <a:r>
              <a:rPr lang="en-US">
                <a:cs typeface="Calibri"/>
              </a:rPr>
              <a:t> las </a:t>
            </a:r>
            <a:r>
              <a:rPr lang="en-US" err="1">
                <a:cs typeface="Calibri"/>
              </a:rPr>
              <a:t>pruebas</a:t>
            </a:r>
            <a:r>
              <a:rPr lang="en-US">
                <a:cs typeface="Calibri"/>
              </a:rPr>
              <a:t> finales y se </a:t>
            </a:r>
            <a:r>
              <a:rPr lang="en-US" err="1">
                <a:cs typeface="Calibri"/>
              </a:rPr>
              <a:t>ajustó</a:t>
            </a:r>
            <a:r>
              <a:rPr lang="en-US">
                <a:cs typeface="Calibri"/>
              </a:rPr>
              <a:t> el sistema.</a:t>
            </a:r>
          </a:p>
          <a:p>
            <a:r>
              <a:rPr lang="en-US">
                <a:cs typeface="Calibri"/>
              </a:rPr>
              <a:t>Como se puede observar hay tres tomas de requisitos que resultaron …. (siguiente diapositiva)</a:t>
            </a:r>
          </a:p>
        </p:txBody>
      </p:sp>
      <p:sp>
        <p:nvSpPr>
          <p:cNvPr id="4" name="Marcador de número de diapositiva 3"/>
          <p:cNvSpPr>
            <a:spLocks noGrp="1"/>
          </p:cNvSpPr>
          <p:nvPr>
            <p:ph type="sldNum" sz="quarter" idx="5"/>
          </p:nvPr>
        </p:nvSpPr>
        <p:spPr/>
        <p:txBody>
          <a:bodyPr/>
          <a:lstStyle/>
          <a:p>
            <a:fld id="{2FE24AEB-081E-40D5-9DBB-CA39D43D3202}" type="slidenum">
              <a:rPr lang="es-ES"/>
              <a:t>5</a:t>
            </a:fld>
            <a:endParaRPr lang="es-ES"/>
          </a:p>
        </p:txBody>
      </p:sp>
    </p:spTree>
    <p:extLst>
      <p:ext uri="{BB962C8B-B14F-4D97-AF65-F5344CB8AC3E}">
        <p14:creationId xmlns:p14="http://schemas.microsoft.com/office/powerpoint/2010/main" val="658158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cs typeface="Calibri"/>
              </a:rPr>
              <a:t>… En estas que se muestran aquí.</a:t>
            </a:r>
          </a:p>
          <a:p>
            <a:r>
              <a:rPr lang="en-US">
                <a:cs typeface="Calibri"/>
              </a:rPr>
              <a:t>En la </a:t>
            </a:r>
            <a:r>
              <a:rPr lang="en-US" err="1">
                <a:cs typeface="Calibri"/>
              </a:rPr>
              <a:t>primera</a:t>
            </a:r>
            <a:r>
              <a:rPr lang="en-US">
                <a:cs typeface="Calibri"/>
              </a:rPr>
              <a:t> </a:t>
            </a:r>
            <a:r>
              <a:rPr lang="en-US" err="1">
                <a:cs typeface="Calibri"/>
              </a:rPr>
              <a:t>captura</a:t>
            </a:r>
            <a:r>
              <a:rPr lang="en-US">
                <a:cs typeface="Calibri"/>
              </a:rPr>
              <a:t> </a:t>
            </a:r>
            <a:r>
              <a:rPr lang="en-US" err="1">
                <a:cs typeface="Calibri"/>
              </a:rPr>
              <a:t>obtuve</a:t>
            </a:r>
            <a:r>
              <a:rPr lang="en-US">
                <a:cs typeface="Calibri"/>
              </a:rPr>
              <a:t> una </a:t>
            </a:r>
            <a:r>
              <a:rPr lang="en-US" err="1">
                <a:cs typeface="Calibri"/>
              </a:rPr>
              <a:t>definición</a:t>
            </a:r>
            <a:r>
              <a:rPr lang="en-US">
                <a:cs typeface="Calibri"/>
              </a:rPr>
              <a:t> global del </a:t>
            </a:r>
            <a:r>
              <a:rPr lang="en-US" err="1">
                <a:cs typeface="Calibri"/>
              </a:rPr>
              <a:t>sistema</a:t>
            </a:r>
            <a:r>
              <a:rPr lang="en-US">
                <a:cs typeface="Calibri"/>
              </a:rPr>
              <a:t> a </a:t>
            </a:r>
            <a:r>
              <a:rPr lang="en-US" err="1">
                <a:cs typeface="Calibri"/>
              </a:rPr>
              <a:t>desarrollar</a:t>
            </a:r>
            <a:r>
              <a:rPr lang="en-US">
                <a:cs typeface="Calibri"/>
              </a:rPr>
              <a:t> por </a:t>
            </a:r>
            <a:r>
              <a:rPr lang="en-US" err="1">
                <a:cs typeface="Calibri"/>
              </a:rPr>
              <a:t>parte</a:t>
            </a:r>
            <a:r>
              <a:rPr lang="en-US">
                <a:cs typeface="Calibri"/>
              </a:rPr>
              <a:t> de mis </a:t>
            </a:r>
            <a:r>
              <a:rPr lang="en-US" err="1">
                <a:cs typeface="Calibri"/>
              </a:rPr>
              <a:t>directores</a:t>
            </a:r>
            <a:r>
              <a:rPr lang="en-US">
                <a:cs typeface="Calibri"/>
              </a:rPr>
              <a:t>, que </a:t>
            </a:r>
            <a:r>
              <a:rPr lang="en-US" err="1">
                <a:cs typeface="Calibri"/>
              </a:rPr>
              <a:t>sería</a:t>
            </a:r>
            <a:r>
              <a:rPr lang="en-US">
                <a:cs typeface="Calibri"/>
              </a:rPr>
              <a:t> un </a:t>
            </a:r>
            <a:r>
              <a:rPr lang="en-US" err="1">
                <a:cs typeface="Calibri"/>
              </a:rPr>
              <a:t>sistema</a:t>
            </a:r>
            <a:r>
              <a:rPr lang="en-US">
                <a:cs typeface="Calibri"/>
              </a:rPr>
              <a:t> SAR </a:t>
            </a:r>
            <a:r>
              <a:rPr lang="en-US" err="1">
                <a:cs typeface="Calibri"/>
              </a:rPr>
              <a:t>dirigido</a:t>
            </a:r>
            <a:r>
              <a:rPr lang="en-US">
                <a:cs typeface="Calibri"/>
              </a:rPr>
              <a:t> a la población </a:t>
            </a:r>
            <a:r>
              <a:rPr lang="en-US" err="1">
                <a:cs typeface="Calibri"/>
              </a:rPr>
              <a:t>anciana</a:t>
            </a:r>
            <a:r>
              <a:rPr lang="en-US">
                <a:cs typeface="Calibri"/>
              </a:rPr>
              <a:t> </a:t>
            </a:r>
            <a:r>
              <a:rPr lang="en-US" err="1">
                <a:cs typeface="Calibri"/>
              </a:rPr>
              <a:t>utilizando</a:t>
            </a:r>
            <a:r>
              <a:rPr lang="en-US">
                <a:cs typeface="Calibri"/>
              </a:rPr>
              <a:t> el robot NAO. </a:t>
            </a:r>
            <a:r>
              <a:rPr lang="en-US" err="1">
                <a:cs typeface="Calibri"/>
              </a:rPr>
              <a:t>Además</a:t>
            </a:r>
            <a:r>
              <a:rPr lang="en-US">
                <a:cs typeface="Calibri"/>
              </a:rPr>
              <a:t> se </a:t>
            </a:r>
            <a:r>
              <a:rPr lang="en-US" err="1">
                <a:cs typeface="Calibri"/>
              </a:rPr>
              <a:t>establecieron</a:t>
            </a:r>
            <a:r>
              <a:rPr lang="en-US">
                <a:cs typeface="Calibri"/>
              </a:rPr>
              <a:t> los </a:t>
            </a:r>
            <a:r>
              <a:rPr lang="en-US" err="1">
                <a:cs typeface="Calibri"/>
              </a:rPr>
              <a:t>sensores</a:t>
            </a:r>
            <a:r>
              <a:rPr lang="en-US">
                <a:cs typeface="Calibri"/>
              </a:rPr>
              <a:t> a </a:t>
            </a:r>
            <a:r>
              <a:rPr lang="en-US" err="1">
                <a:cs typeface="Calibri"/>
              </a:rPr>
              <a:t>utilizar</a:t>
            </a:r>
            <a:r>
              <a:rPr lang="en-US">
                <a:cs typeface="Calibri"/>
              </a:rPr>
              <a:t> en el </a:t>
            </a:r>
            <a:r>
              <a:rPr lang="en-US" err="1">
                <a:cs typeface="Calibri"/>
              </a:rPr>
              <a:t>reconocimiento</a:t>
            </a:r>
            <a:r>
              <a:rPr lang="en-US">
                <a:cs typeface="Calibri"/>
              </a:rPr>
              <a:t> de personas, de </a:t>
            </a:r>
            <a:r>
              <a:rPr lang="en-US" err="1">
                <a:cs typeface="Calibri"/>
              </a:rPr>
              <a:t>objetos</a:t>
            </a:r>
            <a:r>
              <a:rPr lang="en-US">
                <a:cs typeface="Calibri"/>
              </a:rPr>
              <a:t> y del </a:t>
            </a:r>
            <a:r>
              <a:rPr lang="en-US" err="1">
                <a:cs typeface="Calibri"/>
              </a:rPr>
              <a:t>habla</a:t>
            </a:r>
            <a:r>
              <a:rPr lang="en-US">
                <a:cs typeface="Calibri"/>
              </a:rPr>
              <a:t>.</a:t>
            </a:r>
          </a:p>
          <a:p>
            <a:r>
              <a:rPr lang="en-US">
                <a:cs typeface="Calibri"/>
              </a:rPr>
              <a:t>En la </a:t>
            </a:r>
            <a:r>
              <a:rPr lang="en-US" err="1">
                <a:cs typeface="Calibri"/>
              </a:rPr>
              <a:t>segunda</a:t>
            </a:r>
            <a:r>
              <a:rPr lang="en-US">
                <a:cs typeface="Calibri"/>
              </a:rPr>
              <a:t> </a:t>
            </a:r>
            <a:r>
              <a:rPr lang="en-US" err="1">
                <a:cs typeface="Calibri"/>
              </a:rPr>
              <a:t>captura</a:t>
            </a:r>
            <a:r>
              <a:rPr lang="en-US">
                <a:cs typeface="Calibri"/>
              </a:rPr>
              <a:t> se </a:t>
            </a:r>
            <a:r>
              <a:rPr lang="en-US" err="1">
                <a:cs typeface="Calibri"/>
              </a:rPr>
              <a:t>entrevistó</a:t>
            </a:r>
            <a:r>
              <a:rPr lang="en-US">
                <a:cs typeface="Calibri"/>
              </a:rPr>
              <a:t> a la </a:t>
            </a:r>
            <a:r>
              <a:rPr lang="en-US" err="1">
                <a:cs typeface="Calibri"/>
              </a:rPr>
              <a:t>psicóloga</a:t>
            </a:r>
            <a:r>
              <a:rPr lang="en-US">
                <a:cs typeface="Calibri"/>
              </a:rPr>
              <a:t> de la residencia de </a:t>
            </a:r>
            <a:r>
              <a:rPr lang="en-US" err="1">
                <a:cs typeface="Calibri"/>
              </a:rPr>
              <a:t>mayores</a:t>
            </a:r>
            <a:r>
              <a:rPr lang="en-US">
                <a:cs typeface="Calibri"/>
              </a:rPr>
              <a:t> SUACASA, </a:t>
            </a:r>
            <a:r>
              <a:rPr lang="en-US" err="1">
                <a:cs typeface="Calibri"/>
              </a:rPr>
              <a:t>donde</a:t>
            </a:r>
            <a:r>
              <a:rPr lang="en-US">
                <a:cs typeface="Calibri"/>
              </a:rPr>
              <a:t> se </a:t>
            </a:r>
            <a:r>
              <a:rPr lang="en-US" err="1">
                <a:cs typeface="Calibri"/>
              </a:rPr>
              <a:t>definió</a:t>
            </a:r>
            <a:r>
              <a:rPr lang="en-US">
                <a:cs typeface="Calibri"/>
              </a:rPr>
              <a:t> que el sistema estaría enfocado para las personas </a:t>
            </a:r>
            <a:r>
              <a:rPr lang="en-US" err="1">
                <a:cs typeface="Calibri"/>
              </a:rPr>
              <a:t>mayores</a:t>
            </a:r>
            <a:r>
              <a:rPr lang="en-US">
                <a:cs typeface="Calibri"/>
              </a:rPr>
              <a:t> que </a:t>
            </a:r>
            <a:r>
              <a:rPr lang="en-US" err="1">
                <a:cs typeface="Calibri"/>
              </a:rPr>
              <a:t>viven</a:t>
            </a:r>
            <a:r>
              <a:rPr lang="en-US">
                <a:cs typeface="Calibri"/>
              </a:rPr>
              <a:t> </a:t>
            </a:r>
            <a:r>
              <a:rPr lang="en-US" err="1">
                <a:cs typeface="Calibri"/>
              </a:rPr>
              <a:t>solas</a:t>
            </a:r>
            <a:r>
              <a:rPr lang="en-US">
                <a:cs typeface="Calibri"/>
              </a:rPr>
              <a:t> en </a:t>
            </a:r>
            <a:r>
              <a:rPr lang="en-US" err="1">
                <a:cs typeface="Calibri"/>
              </a:rPr>
              <a:t>su</a:t>
            </a:r>
            <a:r>
              <a:rPr lang="en-US">
                <a:cs typeface="Calibri"/>
              </a:rPr>
              <a:t> casa y que mantienen un cierto grado de autonomía, y que monitorizaría la rutina diaria del </a:t>
            </a:r>
            <a:r>
              <a:rPr lang="en-US" err="1">
                <a:cs typeface="Calibri"/>
              </a:rPr>
              <a:t>usuario</a:t>
            </a:r>
            <a:r>
              <a:rPr lang="en-US">
                <a:cs typeface="Calibri"/>
              </a:rPr>
              <a:t>, apoyándose de la detección del estado de ánimo para comprobar de </a:t>
            </a:r>
            <a:r>
              <a:rPr lang="en-US"/>
              <a:t>que </a:t>
            </a:r>
            <a:r>
              <a:rPr lang="en-US">
                <a:cs typeface="Calibri"/>
              </a:rPr>
              <a:t>cumple con dicha rutina.</a:t>
            </a:r>
          </a:p>
          <a:p>
            <a:r>
              <a:rPr lang="en-US">
                <a:cs typeface="Calibri"/>
              </a:rPr>
              <a:t>Respecto a la </a:t>
            </a:r>
            <a:r>
              <a:rPr lang="en-US" err="1">
                <a:cs typeface="Calibri"/>
              </a:rPr>
              <a:t>tercera</a:t>
            </a:r>
            <a:r>
              <a:rPr lang="en-US">
                <a:cs typeface="Calibri"/>
              </a:rPr>
              <a:t> </a:t>
            </a:r>
            <a:r>
              <a:rPr lang="en-US" err="1">
                <a:cs typeface="Calibri"/>
              </a:rPr>
              <a:t>captura</a:t>
            </a:r>
            <a:r>
              <a:rPr lang="en-US">
                <a:cs typeface="Calibri"/>
              </a:rPr>
              <a:t> de requisitos, se volvió a reunirse con la psicóloga para "leer".</a:t>
            </a:r>
          </a:p>
          <a:p>
            <a:endParaRPr lang="en-US">
              <a:cs typeface="Calibri"/>
            </a:endParaRPr>
          </a:p>
          <a:p>
            <a:endParaRPr lang="en-US">
              <a:cs typeface="Calibri"/>
            </a:endParaRPr>
          </a:p>
        </p:txBody>
      </p:sp>
      <p:sp>
        <p:nvSpPr>
          <p:cNvPr id="4" name="Marcador de número de diapositiva 3"/>
          <p:cNvSpPr>
            <a:spLocks noGrp="1"/>
          </p:cNvSpPr>
          <p:nvPr>
            <p:ph type="sldNum" sz="quarter" idx="5"/>
          </p:nvPr>
        </p:nvSpPr>
        <p:spPr/>
        <p:txBody>
          <a:bodyPr/>
          <a:lstStyle/>
          <a:p>
            <a:fld id="{2FE24AEB-081E-40D5-9DBB-CA39D43D3202}" type="slidenum">
              <a:rPr lang="es-ES"/>
              <a:t>6</a:t>
            </a:fld>
            <a:endParaRPr lang="es-ES"/>
          </a:p>
        </p:txBody>
      </p:sp>
    </p:spTree>
    <p:extLst>
      <p:ext uri="{BB962C8B-B14F-4D97-AF65-F5344CB8AC3E}">
        <p14:creationId xmlns:p14="http://schemas.microsoft.com/office/powerpoint/2010/main" val="962480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Por lo tanto, el sistema final SARDAM es un sistema que se encarga de monitorizar la rutina diaria de una persona. Para ello consiste de un sistema de monitorización que ejecuta un conjunto de tareas en el orden establecido por un horario predefinido por el médico del usuario o la persona que esté a cargo de él. La ejecución de cada tarea depende del estado de ánimo detectado en ese momento, que dado el caso de que no se encuentre en el estado esperado se tratará de animar con una de las actividades definidas para esa función, denominadas como tareas correctora.</a:t>
            </a:r>
          </a:p>
          <a:p>
            <a:endParaRPr lang="en-US">
              <a:cs typeface="Calibri"/>
            </a:endParaRPr>
          </a:p>
          <a:p>
            <a:r>
              <a:rPr lang="en-US">
                <a:cs typeface="Calibri"/>
              </a:rPr>
              <a:t>LEER</a:t>
            </a:r>
          </a:p>
        </p:txBody>
      </p:sp>
      <p:sp>
        <p:nvSpPr>
          <p:cNvPr id="4" name="Slide Number Placeholder 3"/>
          <p:cNvSpPr>
            <a:spLocks noGrp="1"/>
          </p:cNvSpPr>
          <p:nvPr>
            <p:ph type="sldNum" sz="quarter" idx="5"/>
          </p:nvPr>
        </p:nvSpPr>
        <p:spPr/>
        <p:txBody>
          <a:bodyPr/>
          <a:lstStyle/>
          <a:p>
            <a:fld id="{2FE24AEB-081E-40D5-9DBB-CA39D43D3202}" type="slidenum">
              <a:rPr lang="es-ES"/>
              <a:t>7</a:t>
            </a:fld>
            <a:endParaRPr lang="es-ES"/>
          </a:p>
        </p:txBody>
      </p:sp>
    </p:spTree>
    <p:extLst>
      <p:ext uri="{BB962C8B-B14F-4D97-AF65-F5344CB8AC3E}">
        <p14:creationId xmlns:p14="http://schemas.microsoft.com/office/powerpoint/2010/main" val="1906287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cs typeface="Calibri"/>
              </a:rPr>
              <a:t>Esta</a:t>
            </a:r>
            <a:r>
              <a:rPr lang="en-US">
                <a:cs typeface="Calibri"/>
              </a:rPr>
              <a:t> es la </a:t>
            </a:r>
            <a:r>
              <a:rPr lang="en-US" err="1">
                <a:cs typeface="Calibri"/>
              </a:rPr>
              <a:t>arquitectura</a:t>
            </a:r>
            <a:r>
              <a:rPr lang="en-US">
                <a:cs typeface="Calibri"/>
              </a:rPr>
              <a:t> del </a:t>
            </a:r>
            <a:r>
              <a:rPr lang="en-US" err="1">
                <a:cs typeface="Calibri"/>
              </a:rPr>
              <a:t>sistema</a:t>
            </a:r>
            <a:r>
              <a:rPr lang="en-US">
                <a:cs typeface="Calibri"/>
              </a:rPr>
              <a:t> SARDAM. Como se </a:t>
            </a:r>
            <a:r>
              <a:rPr lang="en-US" err="1">
                <a:cs typeface="Calibri"/>
              </a:rPr>
              <a:t>puede</a:t>
            </a:r>
            <a:r>
              <a:rPr lang="en-US">
                <a:cs typeface="Calibri"/>
              </a:rPr>
              <a:t> </a:t>
            </a:r>
            <a:r>
              <a:rPr lang="en-US" err="1">
                <a:cs typeface="Calibri"/>
              </a:rPr>
              <a:t>ver</a:t>
            </a:r>
            <a:r>
              <a:rPr lang="en-US">
                <a:cs typeface="Calibri"/>
              </a:rPr>
              <a:t>, </a:t>
            </a:r>
            <a:r>
              <a:rPr lang="en-US" err="1">
                <a:cs typeface="Calibri"/>
              </a:rPr>
              <a:t>está</a:t>
            </a:r>
            <a:r>
              <a:rPr lang="en-US">
                <a:cs typeface="Calibri"/>
              </a:rPr>
              <a:t> </a:t>
            </a:r>
            <a:r>
              <a:rPr lang="en-US" err="1">
                <a:cs typeface="Calibri"/>
              </a:rPr>
              <a:t>compuesta</a:t>
            </a:r>
            <a:r>
              <a:rPr lang="en-US">
                <a:cs typeface="Calibri"/>
              </a:rPr>
              <a:t> por </a:t>
            </a:r>
            <a:r>
              <a:rPr lang="en-US" err="1">
                <a:cs typeface="Calibri"/>
              </a:rPr>
              <a:t>cinco</a:t>
            </a:r>
            <a:r>
              <a:rPr lang="en-US">
                <a:cs typeface="Calibri"/>
              </a:rPr>
              <a:t> bloques. </a:t>
            </a:r>
            <a:r>
              <a:rPr lang="en-US" err="1">
                <a:cs typeface="Calibri"/>
              </a:rPr>
              <a:t>Comenzando</a:t>
            </a:r>
            <a:r>
              <a:rPr lang="en-US">
                <a:cs typeface="Calibri"/>
              </a:rPr>
              <a:t> por la </a:t>
            </a:r>
            <a:r>
              <a:rPr lang="en-US" err="1">
                <a:cs typeface="Calibri"/>
              </a:rPr>
              <a:t>parte</a:t>
            </a:r>
            <a:r>
              <a:rPr lang="en-US">
                <a:cs typeface="Calibri"/>
              </a:rPr>
              <a:t> superior, el </a:t>
            </a:r>
            <a:r>
              <a:rPr lang="en-US" err="1">
                <a:cs typeface="Calibri"/>
              </a:rPr>
              <a:t>usuario</a:t>
            </a:r>
            <a:r>
              <a:rPr lang="en-US">
                <a:cs typeface="Calibri"/>
              </a:rPr>
              <a:t> y el robot </a:t>
            </a:r>
            <a:r>
              <a:rPr lang="en-US" err="1">
                <a:cs typeface="Calibri"/>
              </a:rPr>
              <a:t>interactúan</a:t>
            </a:r>
            <a:r>
              <a:rPr lang="en-US">
                <a:cs typeface="Calibri"/>
              </a:rPr>
              <a:t> entre </a:t>
            </a:r>
            <a:r>
              <a:rPr lang="en-US" err="1">
                <a:cs typeface="Calibri"/>
              </a:rPr>
              <a:t>ellos</a:t>
            </a:r>
            <a:r>
              <a:rPr lang="en-US">
                <a:cs typeface="Calibri"/>
              </a:rPr>
              <a:t>. La </a:t>
            </a:r>
            <a:r>
              <a:rPr lang="en-US" err="1">
                <a:cs typeface="Calibri"/>
              </a:rPr>
              <a:t>información</a:t>
            </a:r>
            <a:r>
              <a:rPr lang="en-US">
                <a:cs typeface="Calibri"/>
              </a:rPr>
              <a:t> que </a:t>
            </a:r>
            <a:r>
              <a:rPr lang="en-US" err="1">
                <a:cs typeface="Calibri"/>
              </a:rPr>
              <a:t>obtienen</a:t>
            </a:r>
            <a:r>
              <a:rPr lang="en-US">
                <a:cs typeface="Calibri"/>
              </a:rPr>
              <a:t> los </a:t>
            </a:r>
            <a:r>
              <a:rPr lang="en-US" err="1">
                <a:cs typeface="Calibri"/>
              </a:rPr>
              <a:t>sensores</a:t>
            </a:r>
            <a:r>
              <a:rPr lang="en-US">
                <a:cs typeface="Calibri"/>
              </a:rPr>
              <a:t> del robot es </a:t>
            </a:r>
            <a:r>
              <a:rPr lang="en-US" err="1">
                <a:cs typeface="Calibri"/>
              </a:rPr>
              <a:t>procesada</a:t>
            </a:r>
            <a:r>
              <a:rPr lang="en-US">
                <a:cs typeface="Calibri"/>
              </a:rPr>
              <a:t> por los </a:t>
            </a:r>
            <a:r>
              <a:rPr lang="en-US" err="1">
                <a:cs typeface="Calibri"/>
              </a:rPr>
              <a:t>detectores</a:t>
            </a:r>
            <a:r>
              <a:rPr lang="en-US">
                <a:cs typeface="Calibri"/>
              </a:rPr>
              <a:t> para </a:t>
            </a:r>
            <a:r>
              <a:rPr lang="en-US" err="1">
                <a:cs typeface="Calibri"/>
              </a:rPr>
              <a:t>dejarla</a:t>
            </a:r>
            <a:r>
              <a:rPr lang="en-US">
                <a:cs typeface="Calibri"/>
              </a:rPr>
              <a:t> disponible a los </a:t>
            </a:r>
            <a:r>
              <a:rPr lang="en-US" err="1">
                <a:cs typeface="Calibri"/>
              </a:rPr>
              <a:t>módulos</a:t>
            </a:r>
            <a:r>
              <a:rPr lang="en-US">
                <a:cs typeface="Calibri"/>
              </a:rPr>
              <a:t> de </a:t>
            </a:r>
            <a:r>
              <a:rPr lang="en-US" err="1">
                <a:cs typeface="Calibri"/>
              </a:rPr>
              <a:t>detección</a:t>
            </a:r>
            <a:r>
              <a:rPr lang="en-US">
                <a:cs typeface="Calibri"/>
              </a:rPr>
              <a:t> del </a:t>
            </a:r>
            <a:r>
              <a:rPr lang="en-US" err="1">
                <a:cs typeface="Calibri"/>
              </a:rPr>
              <a:t>estado</a:t>
            </a:r>
            <a:r>
              <a:rPr lang="en-US">
                <a:cs typeface="Calibri"/>
              </a:rPr>
              <a:t> de </a:t>
            </a:r>
            <a:r>
              <a:rPr lang="en-US" err="1">
                <a:cs typeface="Calibri"/>
              </a:rPr>
              <a:t>ánimo</a:t>
            </a:r>
            <a:r>
              <a:rPr lang="en-US">
                <a:cs typeface="Calibri"/>
              </a:rPr>
              <a:t>, que con </a:t>
            </a:r>
            <a:r>
              <a:rPr lang="en-US" err="1">
                <a:cs typeface="Calibri"/>
              </a:rPr>
              <a:t>ella</a:t>
            </a:r>
            <a:r>
              <a:rPr lang="en-US">
                <a:cs typeface="Calibri"/>
              </a:rPr>
              <a:t> </a:t>
            </a:r>
            <a:r>
              <a:rPr lang="en-US" err="1">
                <a:cs typeface="Calibri"/>
              </a:rPr>
              <a:t>calculará</a:t>
            </a:r>
            <a:r>
              <a:rPr lang="en-US">
                <a:cs typeface="Calibri"/>
              </a:rPr>
              <a:t> el </a:t>
            </a:r>
            <a:r>
              <a:rPr lang="en-US" err="1">
                <a:cs typeface="Calibri"/>
              </a:rPr>
              <a:t>estado</a:t>
            </a:r>
            <a:r>
              <a:rPr lang="en-US">
                <a:cs typeface="Calibri"/>
              </a:rPr>
              <a:t> </a:t>
            </a:r>
            <a:r>
              <a:rPr lang="en-US" err="1">
                <a:cs typeface="Calibri"/>
              </a:rPr>
              <a:t>emocional</a:t>
            </a:r>
            <a:r>
              <a:rPr lang="en-US">
                <a:cs typeface="Calibri"/>
              </a:rPr>
              <a:t>,  y el  </a:t>
            </a:r>
            <a:r>
              <a:rPr lang="en-US" err="1">
                <a:cs typeface="Calibri"/>
              </a:rPr>
              <a:t>sistema</a:t>
            </a:r>
            <a:r>
              <a:rPr lang="en-US">
                <a:cs typeface="Calibri"/>
              </a:rPr>
              <a:t> de </a:t>
            </a:r>
            <a:r>
              <a:rPr lang="en-US" err="1">
                <a:cs typeface="Calibri"/>
              </a:rPr>
              <a:t>monitorización</a:t>
            </a:r>
            <a:r>
              <a:rPr lang="en-US">
                <a:cs typeface="Calibri"/>
              </a:rPr>
              <a:t> de </a:t>
            </a:r>
            <a:r>
              <a:rPr lang="en-US" err="1">
                <a:cs typeface="Calibri"/>
              </a:rPr>
              <a:t>tareas</a:t>
            </a:r>
            <a:r>
              <a:rPr lang="en-US">
                <a:cs typeface="Calibri"/>
              </a:rPr>
              <a:t>, que </a:t>
            </a:r>
            <a:r>
              <a:rPr lang="en-US" err="1">
                <a:cs typeface="Calibri"/>
              </a:rPr>
              <a:t>enviará</a:t>
            </a:r>
            <a:r>
              <a:rPr lang="en-US">
                <a:cs typeface="Calibri"/>
              </a:rPr>
              <a:t> </a:t>
            </a:r>
            <a:r>
              <a:rPr lang="en-US" err="1">
                <a:cs typeface="Calibri"/>
              </a:rPr>
              <a:t>ciertas</a:t>
            </a:r>
            <a:r>
              <a:rPr lang="en-US">
                <a:cs typeface="Calibri"/>
              </a:rPr>
              <a:t> </a:t>
            </a:r>
            <a:r>
              <a:rPr lang="en-US" err="1">
                <a:cs typeface="Calibri"/>
              </a:rPr>
              <a:t>acciones</a:t>
            </a:r>
            <a:r>
              <a:rPr lang="en-US">
                <a:cs typeface="Calibri"/>
              </a:rPr>
              <a:t> a los </a:t>
            </a:r>
            <a:r>
              <a:rPr lang="en-US" err="1">
                <a:cs typeface="Calibri"/>
              </a:rPr>
              <a:t>actuadores</a:t>
            </a:r>
            <a:r>
              <a:rPr lang="en-US">
                <a:cs typeface="Calibri"/>
              </a:rPr>
              <a:t> </a:t>
            </a:r>
            <a:r>
              <a:rPr lang="en-US" err="1">
                <a:cs typeface="Calibri"/>
              </a:rPr>
              <a:t>dependiendo</a:t>
            </a:r>
            <a:r>
              <a:rPr lang="en-US">
                <a:cs typeface="Calibri"/>
              </a:rPr>
              <a:t> de </a:t>
            </a:r>
            <a:r>
              <a:rPr lang="en-US" err="1">
                <a:cs typeface="Calibri"/>
              </a:rPr>
              <a:t>ella</a:t>
            </a:r>
            <a:r>
              <a:rPr lang="en-US">
                <a:cs typeface="Calibri"/>
              </a:rPr>
              <a:t>. </a:t>
            </a:r>
          </a:p>
        </p:txBody>
      </p:sp>
      <p:sp>
        <p:nvSpPr>
          <p:cNvPr id="4" name="Marcador de número de diapositiva 3"/>
          <p:cNvSpPr>
            <a:spLocks noGrp="1"/>
          </p:cNvSpPr>
          <p:nvPr>
            <p:ph type="sldNum" sz="quarter" idx="5"/>
          </p:nvPr>
        </p:nvSpPr>
        <p:spPr/>
        <p:txBody>
          <a:bodyPr/>
          <a:lstStyle/>
          <a:p>
            <a:fld id="{2FE24AEB-081E-40D5-9DBB-CA39D43D3202}" type="slidenum">
              <a:rPr lang="es-ES"/>
              <a:t>8</a:t>
            </a:fld>
            <a:endParaRPr lang="es-ES"/>
          </a:p>
        </p:txBody>
      </p:sp>
    </p:spTree>
    <p:extLst>
      <p:ext uri="{BB962C8B-B14F-4D97-AF65-F5344CB8AC3E}">
        <p14:creationId xmlns:p14="http://schemas.microsoft.com/office/powerpoint/2010/main" val="876407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cs typeface="Calibri"/>
              </a:rPr>
              <a:t>Respecto</a:t>
            </a:r>
            <a:r>
              <a:rPr lang="en-US">
                <a:cs typeface="Calibri"/>
              </a:rPr>
              <a:t> a los </a:t>
            </a:r>
            <a:r>
              <a:rPr lang="en-US" err="1">
                <a:cs typeface="Calibri"/>
              </a:rPr>
              <a:t>detectores</a:t>
            </a:r>
            <a:r>
              <a:rPr lang="en-US">
                <a:cs typeface="Calibri"/>
              </a:rPr>
              <a:t> que se </a:t>
            </a:r>
            <a:r>
              <a:rPr lang="en-US" err="1">
                <a:cs typeface="Calibri"/>
              </a:rPr>
              <a:t>utilizaron</a:t>
            </a:r>
            <a:r>
              <a:rPr lang="en-US">
                <a:cs typeface="Calibri"/>
              </a:rPr>
              <a:t> en el </a:t>
            </a:r>
            <a:r>
              <a:rPr lang="en-US" err="1">
                <a:cs typeface="Calibri"/>
              </a:rPr>
              <a:t>proyecto</a:t>
            </a:r>
            <a:r>
              <a:rPr lang="en-US">
                <a:cs typeface="Calibri"/>
              </a:rPr>
              <a:t> son </a:t>
            </a:r>
            <a:r>
              <a:rPr lang="en-US" err="1">
                <a:cs typeface="Calibri"/>
              </a:rPr>
              <a:t>estes</a:t>
            </a:r>
            <a:r>
              <a:rPr lang="en-US">
                <a:cs typeface="Calibri"/>
              </a:rPr>
              <a:t> que se </a:t>
            </a:r>
            <a:r>
              <a:rPr lang="en-US" err="1">
                <a:cs typeface="Calibri"/>
              </a:rPr>
              <a:t>muestran</a:t>
            </a:r>
            <a:r>
              <a:rPr lang="en-US">
                <a:cs typeface="Calibri"/>
              </a:rPr>
              <a:t> </a:t>
            </a:r>
            <a:r>
              <a:rPr lang="en-US" err="1">
                <a:cs typeface="Calibri"/>
              </a:rPr>
              <a:t>aquí</a:t>
            </a:r>
            <a:r>
              <a:rPr lang="en-US">
                <a:cs typeface="Calibri"/>
              </a:rPr>
              <a:t>. El primero es un </a:t>
            </a:r>
            <a:r>
              <a:rPr lang="en-US" err="1">
                <a:cs typeface="Calibri"/>
              </a:rPr>
              <a:t>módulo</a:t>
            </a:r>
            <a:r>
              <a:rPr lang="en-US">
                <a:cs typeface="Calibri"/>
              </a:rPr>
              <a:t> de </a:t>
            </a:r>
            <a:r>
              <a:rPr lang="en-US" err="1">
                <a:cs typeface="Calibri"/>
              </a:rPr>
              <a:t>NAOqi</a:t>
            </a:r>
            <a:r>
              <a:rPr lang="en-US">
                <a:cs typeface="Calibri"/>
              </a:rPr>
              <a:t>. Los que </a:t>
            </a:r>
            <a:r>
              <a:rPr lang="en-US" err="1">
                <a:cs typeface="Calibri"/>
              </a:rPr>
              <a:t>están</a:t>
            </a:r>
            <a:r>
              <a:rPr lang="en-US">
                <a:cs typeface="Calibri"/>
              </a:rPr>
              <a:t> </a:t>
            </a:r>
            <a:r>
              <a:rPr lang="en-US" err="1">
                <a:cs typeface="Calibri"/>
              </a:rPr>
              <a:t>marcados</a:t>
            </a:r>
            <a:r>
              <a:rPr lang="en-US">
                <a:cs typeface="Calibri"/>
              </a:rPr>
              <a:t> en </a:t>
            </a:r>
            <a:r>
              <a:rPr lang="en-US" err="1">
                <a:cs typeface="Calibri"/>
              </a:rPr>
              <a:t>naranja</a:t>
            </a:r>
            <a:r>
              <a:rPr lang="en-US">
                <a:cs typeface="Calibri"/>
              </a:rPr>
              <a:t> son en los que se </a:t>
            </a:r>
            <a:r>
              <a:rPr lang="en-US" err="1">
                <a:cs typeface="Calibri"/>
              </a:rPr>
              <a:t>utilizó</a:t>
            </a:r>
            <a:r>
              <a:rPr lang="en-US">
                <a:cs typeface="Calibri"/>
              </a:rPr>
              <a:t> </a:t>
            </a:r>
            <a:r>
              <a:rPr lang="en-US" err="1">
                <a:cs typeface="Calibri"/>
              </a:rPr>
              <a:t>NAOqi</a:t>
            </a:r>
            <a:r>
              <a:rPr lang="en-US">
                <a:cs typeface="Calibri"/>
              </a:rPr>
              <a:t> para </a:t>
            </a:r>
            <a:r>
              <a:rPr lang="en-US" err="1">
                <a:cs typeface="Calibri"/>
              </a:rPr>
              <a:t>su</a:t>
            </a:r>
            <a:r>
              <a:rPr lang="en-US">
                <a:cs typeface="Calibri"/>
              </a:rPr>
              <a:t> </a:t>
            </a:r>
            <a:r>
              <a:rPr lang="en-US" err="1">
                <a:cs typeface="Calibri"/>
              </a:rPr>
              <a:t>construcción</a:t>
            </a:r>
            <a:r>
              <a:rPr lang="en-US">
                <a:cs typeface="Calibri"/>
              </a:rPr>
              <a:t>. En </a:t>
            </a:r>
            <a:r>
              <a:rPr lang="en-US" err="1">
                <a:cs typeface="Calibri"/>
              </a:rPr>
              <a:t>rojo</a:t>
            </a:r>
            <a:r>
              <a:rPr lang="en-US">
                <a:cs typeface="Calibri"/>
              </a:rPr>
              <a:t> se </a:t>
            </a:r>
            <a:r>
              <a:rPr lang="en-US" err="1">
                <a:cs typeface="Calibri"/>
              </a:rPr>
              <a:t>indican</a:t>
            </a:r>
            <a:r>
              <a:rPr lang="en-US">
                <a:cs typeface="Calibri"/>
              </a:rPr>
              <a:t> los </a:t>
            </a:r>
            <a:r>
              <a:rPr lang="en-US" err="1">
                <a:cs typeface="Calibri"/>
              </a:rPr>
              <a:t>sistemas</a:t>
            </a:r>
            <a:r>
              <a:rPr lang="en-US">
                <a:cs typeface="Calibri"/>
              </a:rPr>
              <a:t> de </a:t>
            </a:r>
            <a:r>
              <a:rPr lang="en-US" err="1">
                <a:cs typeface="Calibri"/>
              </a:rPr>
              <a:t>detección</a:t>
            </a:r>
            <a:r>
              <a:rPr lang="en-US">
                <a:cs typeface="Calibri"/>
              </a:rPr>
              <a:t> open source que se </a:t>
            </a:r>
            <a:r>
              <a:rPr lang="en-US" err="1">
                <a:cs typeface="Calibri"/>
              </a:rPr>
              <a:t>tuvieron</a:t>
            </a:r>
            <a:r>
              <a:rPr lang="en-US">
                <a:cs typeface="Calibri"/>
              </a:rPr>
              <a:t> que </a:t>
            </a:r>
            <a:r>
              <a:rPr lang="en-US" err="1">
                <a:cs typeface="Calibri"/>
              </a:rPr>
              <a:t>integrar</a:t>
            </a:r>
            <a:r>
              <a:rPr lang="en-US">
                <a:cs typeface="Calibri"/>
              </a:rPr>
              <a:t> en el </a:t>
            </a:r>
            <a:r>
              <a:rPr lang="en-US" err="1">
                <a:cs typeface="Calibri"/>
              </a:rPr>
              <a:t>proyecto</a:t>
            </a:r>
            <a:r>
              <a:rPr lang="en-US">
                <a:cs typeface="Calibri"/>
              </a:rPr>
              <a:t>, </a:t>
            </a:r>
            <a:r>
              <a:rPr lang="en-US" err="1">
                <a:cs typeface="Calibri"/>
              </a:rPr>
              <a:t>comentados</a:t>
            </a:r>
            <a:r>
              <a:rPr lang="en-US">
                <a:cs typeface="Calibri"/>
              </a:rPr>
              <a:t> </a:t>
            </a:r>
            <a:r>
              <a:rPr lang="en-US" err="1">
                <a:cs typeface="Calibri"/>
              </a:rPr>
              <a:t>previamente</a:t>
            </a:r>
            <a:r>
              <a:rPr lang="en-US">
                <a:cs typeface="Calibri"/>
              </a:rPr>
              <a:t>.</a:t>
            </a:r>
          </a:p>
        </p:txBody>
      </p:sp>
      <p:sp>
        <p:nvSpPr>
          <p:cNvPr id="4" name="Marcador de número de diapositiva 3"/>
          <p:cNvSpPr>
            <a:spLocks noGrp="1"/>
          </p:cNvSpPr>
          <p:nvPr>
            <p:ph type="sldNum" sz="quarter" idx="5"/>
          </p:nvPr>
        </p:nvSpPr>
        <p:spPr/>
        <p:txBody>
          <a:bodyPr/>
          <a:lstStyle/>
          <a:p>
            <a:fld id="{2FE24AEB-081E-40D5-9DBB-CA39D43D3202}" type="slidenum">
              <a:rPr lang="es-ES"/>
              <a:t>9</a:t>
            </a:fld>
            <a:endParaRPr lang="es-ES"/>
          </a:p>
        </p:txBody>
      </p:sp>
    </p:spTree>
    <p:extLst>
      <p:ext uri="{BB962C8B-B14F-4D97-AF65-F5344CB8AC3E}">
        <p14:creationId xmlns:p14="http://schemas.microsoft.com/office/powerpoint/2010/main" val="1650392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err="1">
                <a:cs typeface="Calibri"/>
              </a:rPr>
              <a:t>Respecto</a:t>
            </a:r>
            <a:r>
              <a:rPr lang="en-US">
                <a:cs typeface="Calibri"/>
              </a:rPr>
              <a:t> a los actuadores, los que se </a:t>
            </a:r>
            <a:r>
              <a:rPr lang="en-US" err="1">
                <a:cs typeface="Calibri"/>
              </a:rPr>
              <a:t>utilizaron</a:t>
            </a:r>
            <a:r>
              <a:rPr lang="en-US">
                <a:cs typeface="Calibri"/>
              </a:rPr>
              <a:t> </a:t>
            </a:r>
            <a:r>
              <a:rPr lang="en-US" err="1">
                <a:cs typeface="Calibri"/>
              </a:rPr>
              <a:t>todos</a:t>
            </a:r>
            <a:r>
              <a:rPr lang="en-US">
                <a:cs typeface="Calibri"/>
              </a:rPr>
              <a:t>  son </a:t>
            </a:r>
            <a:r>
              <a:rPr lang="en-US" err="1">
                <a:cs typeface="Calibri"/>
              </a:rPr>
              <a:t>módulos</a:t>
            </a:r>
            <a:r>
              <a:rPr lang="en-US">
                <a:cs typeface="Calibri"/>
              </a:rPr>
              <a:t> de NAOqi, explicados en la memoria.</a:t>
            </a:r>
          </a:p>
        </p:txBody>
      </p:sp>
      <p:sp>
        <p:nvSpPr>
          <p:cNvPr id="4" name="Marcador de número de diapositiva 3"/>
          <p:cNvSpPr>
            <a:spLocks noGrp="1"/>
          </p:cNvSpPr>
          <p:nvPr>
            <p:ph type="sldNum" sz="quarter" idx="5"/>
          </p:nvPr>
        </p:nvSpPr>
        <p:spPr/>
        <p:txBody>
          <a:bodyPr/>
          <a:lstStyle/>
          <a:p>
            <a:fld id="{2FE24AEB-081E-40D5-9DBB-CA39D43D3202}" type="slidenum">
              <a:rPr lang="es-ES"/>
              <a:t>10</a:t>
            </a:fld>
            <a:endParaRPr lang="es-ES"/>
          </a:p>
        </p:txBody>
      </p:sp>
    </p:spTree>
    <p:extLst>
      <p:ext uri="{BB962C8B-B14F-4D97-AF65-F5344CB8AC3E}">
        <p14:creationId xmlns:p14="http://schemas.microsoft.com/office/powerpoint/2010/main" val="3795589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7/14/2020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7/14/2020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DE6118-2437-4B30-8E3C-4D2BE6020583}" type="datetimeFigureOut">
              <a:rPr lang="en-US" dirty="0"/>
              <a:t>7/14/2020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DE6118-2437-4B30-8E3C-4D2BE6020583}" type="datetimeFigureOut">
              <a:rPr lang="en-US" dirty="0"/>
              <a:t>7/14/2020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DE6118-2437-4B30-8E3C-4D2BE6020583}" type="datetimeFigureOut">
              <a:rPr lang="en-US" dirty="0"/>
              <a:t>7/14/2020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‹Nº›</a:t>
            </a:fld>
            <a:endParaRPr lang="en-US"/>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7/14/2020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7/14/2020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7/14/2020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video" Target="https://www.youtube.com/embed/Rz10ANdjpy8?feature=oembed" TargetMode="External"/><Relationship Id="rId4" Type="http://schemas.openxmlformats.org/officeDocument/2006/relationships/image" Target="../media/image17.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b="1" err="1"/>
              <a:t>Aprendizaje</a:t>
            </a:r>
            <a:r>
              <a:rPr lang="en-US" sz="4800" b="1"/>
              <a:t>  de </a:t>
            </a:r>
            <a:r>
              <a:rPr lang="en-US" sz="4800" b="1" err="1"/>
              <a:t>modelos</a:t>
            </a:r>
            <a:r>
              <a:rPr lang="en-US" sz="4800" b="1"/>
              <a:t> de </a:t>
            </a:r>
            <a:r>
              <a:rPr lang="en-US" sz="4800" b="1" err="1"/>
              <a:t>interacción</a:t>
            </a:r>
            <a:r>
              <a:rPr lang="en-US" sz="4800" b="1"/>
              <a:t> </a:t>
            </a:r>
            <a:r>
              <a:rPr lang="en-US" sz="4800" b="1" err="1"/>
              <a:t>humano</a:t>
            </a:r>
            <a:r>
              <a:rPr lang="en-US" sz="4800" b="1"/>
              <a:t>-robot con el robot </a:t>
            </a:r>
            <a:r>
              <a:rPr lang="en-US" sz="4800" b="1" err="1"/>
              <a:t>nao</a:t>
            </a:r>
            <a:endParaRPr lang="en-US" sz="4800" b="1"/>
          </a:p>
        </p:txBody>
      </p:sp>
      <p:sp>
        <p:nvSpPr>
          <p:cNvPr id="3" name="Subtitle 2"/>
          <p:cNvSpPr>
            <a:spLocks noGrp="1"/>
          </p:cNvSpPr>
          <p:nvPr>
            <p:ph type="subTitle" idx="1"/>
          </p:nvPr>
        </p:nvSpPr>
        <p:spPr>
          <a:xfrm>
            <a:off x="5282207" y="4056920"/>
            <a:ext cx="4646315" cy="1086237"/>
          </a:xfrm>
        </p:spPr>
        <p:txBody>
          <a:bodyPr vert="horz" lIns="91440" tIns="45720" rIns="91440" bIns="45720" rtlCol="0" anchor="t">
            <a:normAutofit/>
          </a:bodyPr>
          <a:lstStyle/>
          <a:p>
            <a:pPr algn="r"/>
            <a:r>
              <a:rPr lang="en-US" sz="1800" b="1" err="1"/>
              <a:t>Estudiante</a:t>
            </a:r>
            <a:r>
              <a:rPr lang="en-US" sz="1800" b="1"/>
              <a:t>:</a:t>
            </a:r>
            <a:r>
              <a:rPr lang="en-US" sz="1800"/>
              <a:t> </a:t>
            </a:r>
            <a:r>
              <a:rPr lang="en-US" sz="1800" err="1"/>
              <a:t>Celtia</a:t>
            </a:r>
            <a:r>
              <a:rPr lang="en-US" sz="1800"/>
              <a:t> </a:t>
            </a:r>
            <a:r>
              <a:rPr lang="en-US" sz="1800" err="1"/>
              <a:t>Meizoso</a:t>
            </a:r>
            <a:r>
              <a:rPr lang="en-US" sz="1800"/>
              <a:t> Lamas           </a:t>
            </a:r>
            <a:endParaRPr lang="es-ES" sz="1800"/>
          </a:p>
          <a:p>
            <a:pPr algn="r"/>
            <a:r>
              <a:rPr lang="en-US" sz="1800" b="1" err="1"/>
              <a:t>Dirección</a:t>
            </a:r>
            <a:r>
              <a:rPr lang="en-US" sz="1800"/>
              <a:t>: Francisco Javier </a:t>
            </a:r>
            <a:r>
              <a:rPr lang="en-US" sz="1800" err="1"/>
              <a:t>Bellas</a:t>
            </a:r>
            <a:r>
              <a:rPr lang="en-US" sz="1800"/>
              <a:t> Bouza </a:t>
            </a:r>
          </a:p>
          <a:p>
            <a:pPr algn="r"/>
            <a:r>
              <a:rPr lang="en-US" sz="1800"/>
              <a:t> Berta María Guijarro </a:t>
            </a:r>
            <a:r>
              <a:rPr lang="en-US" sz="1800" err="1"/>
              <a:t>Berdiñas</a:t>
            </a:r>
            <a:endParaRPr lang="en-US" sz="1800"/>
          </a:p>
        </p:txBody>
      </p:sp>
    </p:spTree>
    <p:extLst>
      <p:ext uri="{BB962C8B-B14F-4D97-AF65-F5344CB8AC3E}">
        <p14:creationId xmlns:p14="http://schemas.microsoft.com/office/powerpoint/2010/main" val="3601082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FC3C812-950F-4347-91F3-96DF6C3073E1}"/>
              </a:ext>
            </a:extLst>
          </p:cNvPr>
          <p:cNvSpPr>
            <a:spLocks noGrp="1"/>
          </p:cNvSpPr>
          <p:nvPr>
            <p:ph type="title"/>
          </p:nvPr>
        </p:nvSpPr>
        <p:spPr>
          <a:xfrm>
            <a:off x="1371600" y="685800"/>
            <a:ext cx="4124306" cy="1485900"/>
          </a:xfrm>
        </p:spPr>
        <p:txBody>
          <a:bodyPr vert="horz" lIns="91440" tIns="45720" rIns="91440" bIns="45720" rtlCol="0" anchor="t">
            <a:normAutofit/>
          </a:bodyPr>
          <a:lstStyle/>
          <a:p>
            <a:r>
              <a:rPr lang="en-US">
                <a:latin typeface="Helvetica"/>
                <a:cs typeface="Helvetica"/>
              </a:rPr>
              <a:t>ACTUADORES</a:t>
            </a:r>
          </a:p>
        </p:txBody>
      </p:sp>
      <p:sp>
        <p:nvSpPr>
          <p:cNvPr id="5" name="Marcador de contenido 4">
            <a:extLst>
              <a:ext uri="{FF2B5EF4-FFF2-40B4-BE49-F238E27FC236}">
                <a16:creationId xmlns:a16="http://schemas.microsoft.com/office/drawing/2014/main" id="{C2CC9D5A-5CCB-4677-A374-D264F8361BC5}"/>
              </a:ext>
            </a:extLst>
          </p:cNvPr>
          <p:cNvSpPr>
            <a:spLocks noGrp="1"/>
          </p:cNvSpPr>
          <p:nvPr>
            <p:ph sz="half" idx="2"/>
          </p:nvPr>
        </p:nvSpPr>
        <p:spPr>
          <a:xfrm>
            <a:off x="1371600" y="2286000"/>
            <a:ext cx="3282694" cy="3581400"/>
          </a:xfrm>
        </p:spPr>
        <p:txBody>
          <a:bodyPr vert="horz" lIns="91440" tIns="45720" rIns="91440" bIns="45720" rtlCol="0" anchor="t">
            <a:normAutofit/>
          </a:bodyPr>
          <a:lstStyle/>
          <a:p>
            <a:pPr marL="0" indent="-530860"/>
            <a:r>
              <a:rPr lang="en-US" i="0"/>
              <a:t>ALTextToSpeech.</a:t>
            </a:r>
            <a:endParaRPr lang="es-ES"/>
          </a:p>
          <a:p>
            <a:pPr marL="0" indent="-530860"/>
            <a:r>
              <a:rPr lang="en-US" i="0"/>
              <a:t>ALMotion.</a:t>
            </a:r>
          </a:p>
          <a:p>
            <a:pPr marL="0" indent="-530860"/>
            <a:r>
              <a:rPr lang="en-US" i="0"/>
              <a:t>ALRobotPosture.</a:t>
            </a:r>
          </a:p>
          <a:p>
            <a:pPr marL="0" indent="-530860"/>
            <a:r>
              <a:rPr lang="en-US" i="0"/>
              <a:t>ALAudioPlayer.</a:t>
            </a:r>
          </a:p>
          <a:p>
            <a:pPr marL="0" indent="-530860"/>
            <a:r>
              <a:rPr lang="en-US" i="0"/>
              <a:t>ALAudioRecorder.</a:t>
            </a:r>
          </a:p>
          <a:p>
            <a:pPr marL="0" indent="-530860"/>
            <a:r>
              <a:rPr lang="en-US" i="0"/>
              <a:t>ALVideoRecorder.</a:t>
            </a:r>
          </a:p>
          <a:p>
            <a:pPr marL="0" indent="-530860"/>
            <a:r>
              <a:rPr lang="en-US" i="0"/>
              <a:t>ALVideoDevice.</a:t>
            </a:r>
          </a:p>
        </p:txBody>
      </p:sp>
      <p:pic>
        <p:nvPicPr>
          <p:cNvPr id="6" name="Imagen 6" descr="Imagen que contiene captura de pantalla&#10;&#10;Descripción generada automáticamente">
            <a:extLst>
              <a:ext uri="{FF2B5EF4-FFF2-40B4-BE49-F238E27FC236}">
                <a16:creationId xmlns:a16="http://schemas.microsoft.com/office/drawing/2014/main" id="{34318806-FF13-42B5-AEFC-CB2E308ACECF}"/>
              </a:ext>
            </a:extLst>
          </p:cNvPr>
          <p:cNvPicPr>
            <a:picLocks noChangeAspect="1"/>
          </p:cNvPicPr>
          <p:nvPr/>
        </p:nvPicPr>
        <p:blipFill>
          <a:blip r:embed="rId3"/>
          <a:stretch>
            <a:fillRect/>
          </a:stretch>
        </p:blipFill>
        <p:spPr>
          <a:xfrm>
            <a:off x="5803879" y="645106"/>
            <a:ext cx="4972240" cy="5247747"/>
          </a:xfrm>
          <a:prstGeom prst="rect">
            <a:avLst/>
          </a:prstGeom>
        </p:spPr>
      </p:pic>
      <p:sp>
        <p:nvSpPr>
          <p:cNvPr id="4" name="Marcador de número de diapositiva 3">
            <a:extLst>
              <a:ext uri="{FF2B5EF4-FFF2-40B4-BE49-F238E27FC236}">
                <a16:creationId xmlns:a16="http://schemas.microsoft.com/office/drawing/2014/main" id="{74E61AA0-DBF9-4EC7-938A-8C6320EAC3F1}"/>
              </a:ext>
            </a:extLst>
          </p:cNvPr>
          <p:cNvSpPr>
            <a:spLocks noGrp="1"/>
          </p:cNvSpPr>
          <p:nvPr>
            <p:ph type="sldNum" sz="quarter" idx="12"/>
          </p:nvPr>
        </p:nvSpPr>
        <p:spPr>
          <a:xfrm>
            <a:off x="9472736" y="6453386"/>
            <a:ext cx="1596292" cy="404614"/>
          </a:xfrm>
        </p:spPr>
        <p:txBody>
          <a:bodyPr vert="horz" lIns="91440" tIns="45720" rIns="91440" bIns="45720" rtlCol="0" anchor="ctr">
            <a:normAutofit/>
          </a:bodyPr>
          <a:lstStyle/>
          <a:p>
            <a:pPr defTabSz="914400">
              <a:spcAft>
                <a:spcPts val="600"/>
              </a:spcAft>
            </a:pPr>
            <a:r>
              <a:rPr lang="en-US"/>
              <a:t>10/26</a:t>
            </a:r>
          </a:p>
        </p:txBody>
      </p:sp>
    </p:spTree>
    <p:extLst>
      <p:ext uri="{BB962C8B-B14F-4D97-AF65-F5344CB8AC3E}">
        <p14:creationId xmlns:p14="http://schemas.microsoft.com/office/powerpoint/2010/main" val="2223913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05D3E7A0-4D6F-462B-A6D5-7C774EA50673}"/>
              </a:ext>
            </a:extLst>
          </p:cNvPr>
          <p:cNvSpPr>
            <a:spLocks noGrp="1"/>
          </p:cNvSpPr>
          <p:nvPr>
            <p:ph type="sldNum" sz="quarter" idx="12"/>
          </p:nvPr>
        </p:nvSpPr>
        <p:spPr/>
        <p:txBody>
          <a:bodyPr/>
          <a:lstStyle/>
          <a:p>
            <a:r>
              <a:rPr lang="en-US"/>
              <a:t>11/26</a:t>
            </a:r>
          </a:p>
        </p:txBody>
      </p:sp>
      <p:pic>
        <p:nvPicPr>
          <p:cNvPr id="7" name="Imagen 7">
            <a:extLst>
              <a:ext uri="{FF2B5EF4-FFF2-40B4-BE49-F238E27FC236}">
                <a16:creationId xmlns:a16="http://schemas.microsoft.com/office/drawing/2014/main" id="{F2E20F04-29F1-4DB5-ADA5-1BE0D7353733}"/>
              </a:ext>
            </a:extLst>
          </p:cNvPr>
          <p:cNvPicPr>
            <a:picLocks noChangeAspect="1"/>
          </p:cNvPicPr>
          <p:nvPr/>
        </p:nvPicPr>
        <p:blipFill>
          <a:blip r:embed="rId3"/>
          <a:stretch>
            <a:fillRect/>
          </a:stretch>
        </p:blipFill>
        <p:spPr>
          <a:xfrm>
            <a:off x="3693401" y="1594011"/>
            <a:ext cx="4980629" cy="4643898"/>
          </a:xfrm>
          <a:prstGeom prst="rect">
            <a:avLst/>
          </a:prstGeom>
        </p:spPr>
      </p:pic>
      <p:sp>
        <p:nvSpPr>
          <p:cNvPr id="9" name="Título 1">
            <a:extLst>
              <a:ext uri="{FF2B5EF4-FFF2-40B4-BE49-F238E27FC236}">
                <a16:creationId xmlns:a16="http://schemas.microsoft.com/office/drawing/2014/main" id="{77CA5B08-4687-4612-98D6-6E344B3939FC}"/>
              </a:ext>
            </a:extLst>
          </p:cNvPr>
          <p:cNvSpPr txBox="1">
            <a:spLocks/>
          </p:cNvSpPr>
          <p:nvPr/>
        </p:nvSpPr>
        <p:spPr>
          <a:xfrm>
            <a:off x="1357222" y="628291"/>
            <a:ext cx="10334444"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s-ES">
                <a:latin typeface="Helvetica"/>
                <a:cs typeface="Helvetica"/>
              </a:rPr>
              <a:t>DETECCIÓN DEL ESTADO DE ÁNIMO</a:t>
            </a:r>
          </a:p>
        </p:txBody>
      </p:sp>
      <p:sp>
        <p:nvSpPr>
          <p:cNvPr id="2" name="Rectángulo 1">
            <a:extLst>
              <a:ext uri="{FF2B5EF4-FFF2-40B4-BE49-F238E27FC236}">
                <a16:creationId xmlns:a16="http://schemas.microsoft.com/office/drawing/2014/main" id="{9CA583D5-3535-4D27-90FA-C4A0419D1B09}"/>
              </a:ext>
            </a:extLst>
          </p:cNvPr>
          <p:cNvSpPr/>
          <p:nvPr/>
        </p:nvSpPr>
        <p:spPr>
          <a:xfrm>
            <a:off x="7666008" y="2971800"/>
            <a:ext cx="920150" cy="920150"/>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ES"/>
          </a:p>
        </p:txBody>
      </p:sp>
    </p:spTree>
    <p:extLst>
      <p:ext uri="{BB962C8B-B14F-4D97-AF65-F5344CB8AC3E}">
        <p14:creationId xmlns:p14="http://schemas.microsoft.com/office/powerpoint/2010/main" val="3851694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1485900"/>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12/26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270959" y="1552755"/>
            <a:ext cx="10075651" cy="705929"/>
          </a:xfrm>
        </p:spPr>
        <p:txBody>
          <a:bodyPr vert="horz" lIns="91440" tIns="45720" rIns="91440" bIns="45720" rtlCol="0" anchor="t">
            <a:normAutofit/>
          </a:bodyPr>
          <a:lstStyle/>
          <a:p>
            <a:pPr marL="383540" indent="-383540"/>
            <a:r>
              <a:rPr lang="es-ES">
                <a:latin typeface="Helvetica"/>
                <a:cs typeface="Helvetica"/>
              </a:rPr>
              <a:t>Sistema híbrido de detección de emociones.</a:t>
            </a:r>
          </a:p>
          <a:p>
            <a:pPr marL="383540" indent="-383540"/>
            <a:endParaRPr lang="es-ES"/>
          </a:p>
        </p:txBody>
      </p:sp>
      <p:sp>
        <p:nvSpPr>
          <p:cNvPr id="3" name="Elipse 2">
            <a:extLst>
              <a:ext uri="{FF2B5EF4-FFF2-40B4-BE49-F238E27FC236}">
                <a16:creationId xmlns:a16="http://schemas.microsoft.com/office/drawing/2014/main" id="{C8828E78-0F4C-4495-B363-E83E69583B84}"/>
              </a:ext>
            </a:extLst>
          </p:cNvPr>
          <p:cNvSpPr/>
          <p:nvPr/>
        </p:nvSpPr>
        <p:spPr>
          <a:xfrm>
            <a:off x="1210574" y="2770517"/>
            <a:ext cx="1380225" cy="92015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chemeClr val="tx1"/>
                </a:solidFill>
              </a:rPr>
              <a:t>Audio</a:t>
            </a:r>
          </a:p>
        </p:txBody>
      </p:sp>
      <p:sp>
        <p:nvSpPr>
          <p:cNvPr id="6" name="Elipse 5">
            <a:extLst>
              <a:ext uri="{FF2B5EF4-FFF2-40B4-BE49-F238E27FC236}">
                <a16:creationId xmlns:a16="http://schemas.microsoft.com/office/drawing/2014/main" id="{39666232-2B7C-4498-9035-A9B2500B8013}"/>
              </a:ext>
            </a:extLst>
          </p:cNvPr>
          <p:cNvSpPr/>
          <p:nvPr/>
        </p:nvSpPr>
        <p:spPr>
          <a:xfrm>
            <a:off x="1210573" y="4768970"/>
            <a:ext cx="1380225" cy="92015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chemeClr val="tx1"/>
                </a:solidFill>
              </a:rPr>
              <a:t>Vídeo</a:t>
            </a:r>
          </a:p>
        </p:txBody>
      </p:sp>
      <p:sp>
        <p:nvSpPr>
          <p:cNvPr id="7" name="Flecha: a la derecha 6">
            <a:extLst>
              <a:ext uri="{FF2B5EF4-FFF2-40B4-BE49-F238E27FC236}">
                <a16:creationId xmlns:a16="http://schemas.microsoft.com/office/drawing/2014/main" id="{55359729-AE5F-43F4-8678-F97F08F0F2A1}"/>
              </a:ext>
            </a:extLst>
          </p:cNvPr>
          <p:cNvSpPr/>
          <p:nvPr/>
        </p:nvSpPr>
        <p:spPr>
          <a:xfrm>
            <a:off x="2759181" y="2984502"/>
            <a:ext cx="977660" cy="488830"/>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Flecha: a la derecha 7">
            <a:extLst>
              <a:ext uri="{FF2B5EF4-FFF2-40B4-BE49-F238E27FC236}">
                <a16:creationId xmlns:a16="http://schemas.microsoft.com/office/drawing/2014/main" id="{E01A7C51-D293-4E31-9CFB-4B785BA2D948}"/>
              </a:ext>
            </a:extLst>
          </p:cNvPr>
          <p:cNvSpPr/>
          <p:nvPr/>
        </p:nvSpPr>
        <p:spPr>
          <a:xfrm>
            <a:off x="2759180" y="4982955"/>
            <a:ext cx="977660" cy="488830"/>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8">
            <a:extLst>
              <a:ext uri="{FF2B5EF4-FFF2-40B4-BE49-F238E27FC236}">
                <a16:creationId xmlns:a16="http://schemas.microsoft.com/office/drawing/2014/main" id="{CDCBAA57-6A4E-4320-9D93-F07F24CF5B10}"/>
              </a:ext>
            </a:extLst>
          </p:cNvPr>
          <p:cNvSpPr/>
          <p:nvPr/>
        </p:nvSpPr>
        <p:spPr>
          <a:xfrm>
            <a:off x="4012362" y="2639323"/>
            <a:ext cx="1639018" cy="115018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ea typeface="+mn-lt"/>
                <a:cs typeface="+mn-lt"/>
              </a:rPr>
              <a:t>Detectar emociones por el audio</a:t>
            </a:r>
          </a:p>
        </p:txBody>
      </p:sp>
      <p:sp>
        <p:nvSpPr>
          <p:cNvPr id="10" name="Rectángulo 9">
            <a:extLst>
              <a:ext uri="{FF2B5EF4-FFF2-40B4-BE49-F238E27FC236}">
                <a16:creationId xmlns:a16="http://schemas.microsoft.com/office/drawing/2014/main" id="{2F5893F9-C079-44CF-B34A-51F17AF4AAA0}"/>
              </a:ext>
            </a:extLst>
          </p:cNvPr>
          <p:cNvSpPr/>
          <p:nvPr/>
        </p:nvSpPr>
        <p:spPr>
          <a:xfrm>
            <a:off x="4012362" y="4637776"/>
            <a:ext cx="1595886" cy="117894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rPr>
              <a:t>Detectar emociones por el vídeo</a:t>
            </a:r>
          </a:p>
        </p:txBody>
      </p:sp>
      <p:sp>
        <p:nvSpPr>
          <p:cNvPr id="11" name="Rectángulo: esquinas redondeadas 10">
            <a:extLst>
              <a:ext uri="{FF2B5EF4-FFF2-40B4-BE49-F238E27FC236}">
                <a16:creationId xmlns:a16="http://schemas.microsoft.com/office/drawing/2014/main" id="{38973916-C07F-42D3-8E07-F52F81E1AA89}"/>
              </a:ext>
            </a:extLst>
          </p:cNvPr>
          <p:cNvSpPr/>
          <p:nvPr/>
        </p:nvSpPr>
        <p:spPr>
          <a:xfrm>
            <a:off x="9676142" y="3486689"/>
            <a:ext cx="1581508" cy="1250829"/>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t>ESTADO DE ÁNIMO FINAL</a:t>
            </a:r>
          </a:p>
        </p:txBody>
      </p:sp>
      <p:sp>
        <p:nvSpPr>
          <p:cNvPr id="12" name="Flecha: a la derecha 11">
            <a:extLst>
              <a:ext uri="{FF2B5EF4-FFF2-40B4-BE49-F238E27FC236}">
                <a16:creationId xmlns:a16="http://schemas.microsoft.com/office/drawing/2014/main" id="{FE52CBDD-57DB-458B-B625-B203F0B7D6BE}"/>
              </a:ext>
            </a:extLst>
          </p:cNvPr>
          <p:cNvSpPr/>
          <p:nvPr/>
        </p:nvSpPr>
        <p:spPr>
          <a:xfrm rot="1800000">
            <a:off x="5700312" y="3287577"/>
            <a:ext cx="1078301" cy="431321"/>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Flecha: a la derecha 12">
            <a:extLst>
              <a:ext uri="{FF2B5EF4-FFF2-40B4-BE49-F238E27FC236}">
                <a16:creationId xmlns:a16="http://schemas.microsoft.com/office/drawing/2014/main" id="{FD88E273-3CA6-49B5-9DE8-50043DADA8B1}"/>
              </a:ext>
            </a:extLst>
          </p:cNvPr>
          <p:cNvSpPr/>
          <p:nvPr/>
        </p:nvSpPr>
        <p:spPr>
          <a:xfrm rot="19500000">
            <a:off x="5670767" y="4740107"/>
            <a:ext cx="1150188" cy="445698"/>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13">
            <a:extLst>
              <a:ext uri="{FF2B5EF4-FFF2-40B4-BE49-F238E27FC236}">
                <a16:creationId xmlns:a16="http://schemas.microsoft.com/office/drawing/2014/main" id="{6471BF8C-D07B-43E2-A9F5-E5DE090537CA}"/>
              </a:ext>
            </a:extLst>
          </p:cNvPr>
          <p:cNvSpPr/>
          <p:nvPr/>
        </p:nvSpPr>
        <p:spPr>
          <a:xfrm>
            <a:off x="6785395" y="3514546"/>
            <a:ext cx="1552753" cy="1250829"/>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rPr>
              <a:t>Fusionar resultados</a:t>
            </a:r>
          </a:p>
        </p:txBody>
      </p:sp>
      <p:sp>
        <p:nvSpPr>
          <p:cNvPr id="15" name="Flecha: a la derecha 14">
            <a:extLst>
              <a:ext uri="{FF2B5EF4-FFF2-40B4-BE49-F238E27FC236}">
                <a16:creationId xmlns:a16="http://schemas.microsoft.com/office/drawing/2014/main" id="{6C5358A6-5B38-4F8C-A840-D89B253D98AA}"/>
              </a:ext>
            </a:extLst>
          </p:cNvPr>
          <p:cNvSpPr/>
          <p:nvPr/>
        </p:nvSpPr>
        <p:spPr>
          <a:xfrm>
            <a:off x="8582010" y="3660238"/>
            <a:ext cx="977660" cy="90577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TextBox 42">
            <a:extLst>
              <a:ext uri="{FF2B5EF4-FFF2-40B4-BE49-F238E27FC236}">
                <a16:creationId xmlns:a16="http://schemas.microsoft.com/office/drawing/2014/main" id="{F70C57DD-2A7C-4691-8F92-49E948EBE042}"/>
              </a:ext>
            </a:extLst>
          </p:cNvPr>
          <p:cNvSpPr txBox="1"/>
          <p:nvPr/>
        </p:nvSpPr>
        <p:spPr>
          <a:xfrm>
            <a:off x="4014158" y="1886309"/>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neutralidad19.57</a:t>
            </a:r>
          </a:p>
          <a:p>
            <a:r>
              <a:rPr lang="en-US" sz="1400" i="1">
                <a:solidFill>
                  <a:srgbClr val="002060"/>
                </a:solidFill>
                <a:latin typeface="Helvetica"/>
                <a:cs typeface="Helvetica"/>
              </a:rPr>
              <a:t>tristeza 41.10</a:t>
            </a:r>
          </a:p>
          <a:p>
            <a:r>
              <a:rPr lang="en-US" sz="1400" i="1" err="1">
                <a:solidFill>
                  <a:srgbClr val="002060"/>
                </a:solidFill>
                <a:latin typeface="Helvetica"/>
                <a:cs typeface="Helvetica"/>
              </a:rPr>
              <a:t>felicidad</a:t>
            </a:r>
            <a:r>
              <a:rPr lang="en-US" sz="1400" i="1">
                <a:solidFill>
                  <a:srgbClr val="002060"/>
                </a:solidFill>
                <a:latin typeface="Helvetica"/>
                <a:cs typeface="Helvetica"/>
              </a:rPr>
              <a:t> 9.33   …</a:t>
            </a:r>
          </a:p>
        </p:txBody>
      </p:sp>
      <p:sp>
        <p:nvSpPr>
          <p:cNvPr id="18" name="TextBox 42">
            <a:extLst>
              <a:ext uri="{FF2B5EF4-FFF2-40B4-BE49-F238E27FC236}">
                <a16:creationId xmlns:a16="http://schemas.microsoft.com/office/drawing/2014/main" id="{503281B3-F593-4AAB-8450-D80A4BE3E3F6}"/>
              </a:ext>
            </a:extLst>
          </p:cNvPr>
          <p:cNvSpPr txBox="1"/>
          <p:nvPr/>
        </p:nvSpPr>
        <p:spPr>
          <a:xfrm>
            <a:off x="3942271" y="5840082"/>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neutralidad 15.33</a:t>
            </a:r>
          </a:p>
          <a:p>
            <a:r>
              <a:rPr lang="en-US" sz="1400" i="1">
                <a:solidFill>
                  <a:srgbClr val="002060"/>
                </a:solidFill>
                <a:latin typeface="Helvetica"/>
                <a:cs typeface="Helvetica"/>
              </a:rPr>
              <a:t>tristeza 30.12</a:t>
            </a:r>
          </a:p>
          <a:p>
            <a:r>
              <a:rPr lang="en-US" sz="1400" i="1">
                <a:solidFill>
                  <a:srgbClr val="002060"/>
                </a:solidFill>
                <a:latin typeface="Helvetica"/>
                <a:cs typeface="Helvetica"/>
              </a:rPr>
              <a:t>felicidad 9.50    …</a:t>
            </a:r>
          </a:p>
        </p:txBody>
      </p:sp>
    </p:spTree>
    <p:extLst>
      <p:ext uri="{BB962C8B-B14F-4D97-AF65-F5344CB8AC3E}">
        <p14:creationId xmlns:p14="http://schemas.microsoft.com/office/powerpoint/2010/main" val="1419452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810165"/>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13/26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371600" y="1739661"/>
            <a:ext cx="9701840" cy="4357777"/>
          </a:xfrm>
        </p:spPr>
        <p:txBody>
          <a:bodyPr vert="horz" lIns="91440" tIns="45720" rIns="91440" bIns="45720" rtlCol="0" anchor="t">
            <a:normAutofit/>
          </a:bodyPr>
          <a:lstStyle/>
          <a:p>
            <a:pPr marL="383540" indent="-383540"/>
            <a:r>
              <a:rPr lang="es-ES" u="sng">
                <a:ea typeface="+mn-lt"/>
                <a:cs typeface="+mn-lt"/>
              </a:rPr>
              <a:t>Primera aproximación</a:t>
            </a:r>
            <a:r>
              <a:rPr lang="es-ES">
                <a:ea typeface="+mn-lt"/>
                <a:cs typeface="+mn-lt"/>
              </a:rPr>
              <a:t>.</a:t>
            </a:r>
            <a:endParaRPr lang="es-ES" u="sng">
              <a:latin typeface="Helvetica"/>
              <a:cs typeface="Helvetica"/>
            </a:endParaRPr>
          </a:p>
          <a:p>
            <a:pPr lvl="1" indent="-383540"/>
            <a:r>
              <a:rPr lang="es-ES" i="0">
                <a:ea typeface="+mn-lt"/>
                <a:cs typeface="+mn-lt"/>
              </a:rPr>
              <a:t>Detección en vídeos del rostro y en el tono de voz.</a:t>
            </a:r>
            <a:endParaRPr lang="es-ES" i="0">
              <a:latin typeface="Franklin Gothic Book"/>
              <a:cs typeface="Helvetica"/>
            </a:endParaRPr>
          </a:p>
          <a:p>
            <a:pPr lvl="1" indent="-383540"/>
            <a:r>
              <a:rPr lang="es-ES" i="0">
                <a:latin typeface="Franklin Gothic Book"/>
                <a:cs typeface="Helvetica"/>
              </a:rPr>
              <a:t>Tres esquemas de mezcla de las emociones detectadas en vídeo y en voz.</a:t>
            </a:r>
          </a:p>
          <a:p>
            <a:pPr lvl="1" indent="-383540"/>
            <a:endParaRPr lang="es-ES">
              <a:latin typeface="Franklin Gothic Book"/>
              <a:cs typeface="Helvetica"/>
            </a:endParaRPr>
          </a:p>
          <a:p>
            <a:pPr marL="383540" indent="-383540"/>
            <a:r>
              <a:rPr lang="es-ES" u="sng">
                <a:latin typeface="Helvetica"/>
                <a:cs typeface="Helvetica"/>
              </a:rPr>
              <a:t>Segunda aproximación</a:t>
            </a:r>
            <a:r>
              <a:rPr lang="es-ES">
                <a:latin typeface="Helvetica"/>
                <a:cs typeface="Helvetica"/>
              </a:rPr>
              <a:t>.</a:t>
            </a:r>
            <a:endParaRPr lang="es-ES">
              <a:latin typeface="Franklin Gothic Book" panose="020B0503020102020204"/>
              <a:cs typeface="Helvetica"/>
            </a:endParaRPr>
          </a:p>
          <a:p>
            <a:pPr lvl="1" indent="-383540"/>
            <a:r>
              <a:rPr lang="es-ES" i="0">
                <a:latin typeface="Helvetica"/>
                <a:ea typeface="+mn-lt"/>
                <a:cs typeface="+mn-lt"/>
              </a:rPr>
              <a:t>Detección en vídeos del rostro y en las </a:t>
            </a:r>
            <a:r>
              <a:rPr lang="es-ES" i="0" u="sng">
                <a:latin typeface="Helvetica"/>
                <a:ea typeface="+mn-lt"/>
                <a:cs typeface="+mn-lt"/>
              </a:rPr>
              <a:t>palabras detectadas en el audio</a:t>
            </a:r>
            <a:r>
              <a:rPr lang="es-ES" i="0">
                <a:latin typeface="Helvetica"/>
                <a:ea typeface="+mn-lt"/>
                <a:cs typeface="+mn-lt"/>
              </a:rPr>
              <a:t>.</a:t>
            </a:r>
            <a:endParaRPr lang="es-ES" i="0">
              <a:latin typeface="Helvetica"/>
              <a:cs typeface="Helvetica"/>
            </a:endParaRPr>
          </a:p>
          <a:p>
            <a:pPr lvl="1" indent="-383540"/>
            <a:r>
              <a:rPr lang="es-ES" i="0">
                <a:latin typeface="Helvetica"/>
                <a:ea typeface="+mn-lt"/>
                <a:cs typeface="+mn-lt"/>
              </a:rPr>
              <a:t>Esquema de mezcla basado en técnicas de aprendizaje automático.</a:t>
            </a:r>
          </a:p>
          <a:p>
            <a:pPr lvl="1" indent="-383540"/>
            <a:endParaRPr lang="es-ES">
              <a:latin typeface="Helvetica"/>
              <a:ea typeface="+mn-lt"/>
              <a:cs typeface="+mn-lt"/>
            </a:endParaRPr>
          </a:p>
          <a:p>
            <a:pPr marL="383540" indent="-383540"/>
            <a:r>
              <a:rPr lang="es-ES" u="sng">
                <a:ea typeface="+mn-lt"/>
                <a:cs typeface="+mn-lt"/>
              </a:rPr>
              <a:t>Tercera aproximación</a:t>
            </a:r>
            <a:r>
              <a:rPr lang="es-ES">
                <a:ea typeface="+mn-lt"/>
                <a:cs typeface="+mn-lt"/>
              </a:rPr>
              <a:t>.</a:t>
            </a:r>
          </a:p>
          <a:p>
            <a:pPr lvl="1" indent="-383540"/>
            <a:r>
              <a:rPr lang="es-ES" i="0">
                <a:ea typeface="+mn-lt"/>
                <a:cs typeface="+mn-lt"/>
              </a:rPr>
              <a:t>Combinación de los resultados de los dos sistemas de detección realizando una media de las posibilidades de cada etiqueta.</a:t>
            </a:r>
            <a:endParaRPr lang="es-ES"/>
          </a:p>
        </p:txBody>
      </p:sp>
      <p:sp>
        <p:nvSpPr>
          <p:cNvPr id="3" name="TextBox 6">
            <a:extLst>
              <a:ext uri="{FF2B5EF4-FFF2-40B4-BE49-F238E27FC236}">
                <a16:creationId xmlns:a16="http://schemas.microsoft.com/office/drawing/2014/main" id="{02A90511-FDCB-488E-86B0-3A06DE6251B8}"/>
              </a:ext>
            </a:extLst>
          </p:cNvPr>
          <p:cNvSpPr txBox="1"/>
          <p:nvPr/>
        </p:nvSpPr>
        <p:spPr>
          <a:xfrm>
            <a:off x="5515154" y="1633266"/>
            <a:ext cx="251316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FF0000"/>
                </a:solidFill>
                <a:latin typeface="Helvetica"/>
                <a:cs typeface="Helvetica"/>
              </a:rPr>
              <a:t>¡NO VÁLIDO!</a:t>
            </a:r>
            <a:endParaRPr lang="en-US" sz="2400" b="1">
              <a:solidFill>
                <a:srgbClr val="FF0000"/>
              </a:solidFill>
            </a:endParaRPr>
          </a:p>
        </p:txBody>
      </p:sp>
      <p:sp>
        <p:nvSpPr>
          <p:cNvPr id="6" name="TextBox 6">
            <a:extLst>
              <a:ext uri="{FF2B5EF4-FFF2-40B4-BE49-F238E27FC236}">
                <a16:creationId xmlns:a16="http://schemas.microsoft.com/office/drawing/2014/main" id="{1C99EBB9-A2E8-4B4B-B8C2-4E50491DC21B}"/>
              </a:ext>
            </a:extLst>
          </p:cNvPr>
          <p:cNvSpPr txBox="1"/>
          <p:nvPr/>
        </p:nvSpPr>
        <p:spPr>
          <a:xfrm>
            <a:off x="5601417" y="3286662"/>
            <a:ext cx="282946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FF0000"/>
                </a:solidFill>
                <a:latin typeface="Helvetica"/>
                <a:cs typeface="Helvetica"/>
              </a:rPr>
              <a:t>¡NO VÁLIDO!</a:t>
            </a:r>
            <a:endParaRPr lang="en-US" sz="2400" b="1">
              <a:solidFill>
                <a:srgbClr val="FF0000"/>
              </a:solidFill>
            </a:endParaRPr>
          </a:p>
        </p:txBody>
      </p:sp>
    </p:spTree>
    <p:extLst>
      <p:ext uri="{BB962C8B-B14F-4D97-AF65-F5344CB8AC3E}">
        <p14:creationId xmlns:p14="http://schemas.microsoft.com/office/powerpoint/2010/main" val="1518776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1485900"/>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14/26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371600" y="1840302"/>
            <a:ext cx="10334444" cy="519024"/>
          </a:xfrm>
        </p:spPr>
        <p:txBody>
          <a:bodyPr vert="horz" lIns="91440" tIns="45720" rIns="91440" bIns="45720" rtlCol="0" anchor="t">
            <a:normAutofit/>
          </a:bodyPr>
          <a:lstStyle/>
          <a:p>
            <a:pPr marL="383540" indent="-383540"/>
            <a:r>
              <a:rPr lang="es-ES">
                <a:latin typeface="Helvetica"/>
                <a:cs typeface="Helvetica"/>
              </a:rPr>
              <a:t>Sistema de detección del estado de ánimo por el rostro.</a:t>
            </a:r>
            <a:endParaRPr lang="es-ES"/>
          </a:p>
          <a:p>
            <a:pPr marL="383540" indent="-383540"/>
            <a:endParaRPr lang="es-ES"/>
          </a:p>
          <a:p>
            <a:pPr marL="383540" indent="-383540"/>
            <a:endParaRPr lang="es-ES"/>
          </a:p>
        </p:txBody>
      </p:sp>
      <p:sp>
        <p:nvSpPr>
          <p:cNvPr id="7" name="Elipse 6">
            <a:extLst>
              <a:ext uri="{FF2B5EF4-FFF2-40B4-BE49-F238E27FC236}">
                <a16:creationId xmlns:a16="http://schemas.microsoft.com/office/drawing/2014/main" id="{6FB85F78-2701-41A2-9257-D6D2C99E311B}"/>
              </a:ext>
            </a:extLst>
          </p:cNvPr>
          <p:cNvSpPr/>
          <p:nvPr/>
        </p:nvSpPr>
        <p:spPr>
          <a:xfrm>
            <a:off x="1282461" y="3244970"/>
            <a:ext cx="1020792" cy="76200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rPr>
              <a:t>Vídeo</a:t>
            </a:r>
          </a:p>
        </p:txBody>
      </p:sp>
      <p:sp>
        <p:nvSpPr>
          <p:cNvPr id="11" name="Flecha: a la derecha 10">
            <a:extLst>
              <a:ext uri="{FF2B5EF4-FFF2-40B4-BE49-F238E27FC236}">
                <a16:creationId xmlns:a16="http://schemas.microsoft.com/office/drawing/2014/main" id="{95FB560A-E842-4666-9BF1-DA21BE35AF08}"/>
              </a:ext>
            </a:extLst>
          </p:cNvPr>
          <p:cNvSpPr/>
          <p:nvPr/>
        </p:nvSpPr>
        <p:spPr>
          <a:xfrm>
            <a:off x="2356615" y="3372691"/>
            <a:ext cx="531961" cy="517584"/>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Rectángulo 23">
            <a:extLst>
              <a:ext uri="{FF2B5EF4-FFF2-40B4-BE49-F238E27FC236}">
                <a16:creationId xmlns:a16="http://schemas.microsoft.com/office/drawing/2014/main" id="{120B2D2F-6591-43B7-9E2B-6DC8EBC1FE3C}"/>
              </a:ext>
            </a:extLst>
          </p:cNvPr>
          <p:cNvSpPr/>
          <p:nvPr/>
        </p:nvSpPr>
        <p:spPr>
          <a:xfrm>
            <a:off x="5191306" y="3013134"/>
            <a:ext cx="1538377" cy="13514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600">
                <a:solidFill>
                  <a:srgbClr val="000000"/>
                </a:solidFill>
              </a:rPr>
              <a:t>Obtener las posibilidades de las emociones en cada </a:t>
            </a:r>
            <a:r>
              <a:rPr lang="es-ES" sz="1600" err="1">
                <a:solidFill>
                  <a:srgbClr val="000000"/>
                </a:solidFill>
              </a:rPr>
              <a:t>frame</a:t>
            </a:r>
            <a:endParaRPr lang="es-ES" sz="1600">
              <a:solidFill>
                <a:srgbClr val="000000"/>
              </a:solidFill>
            </a:endParaRPr>
          </a:p>
        </p:txBody>
      </p:sp>
      <p:pic>
        <p:nvPicPr>
          <p:cNvPr id="3" name="Picture 5">
            <a:extLst>
              <a:ext uri="{FF2B5EF4-FFF2-40B4-BE49-F238E27FC236}">
                <a16:creationId xmlns:a16="http://schemas.microsoft.com/office/drawing/2014/main" id="{D22A3A4D-9744-4C67-AAF3-DCBB919B5B77}"/>
              </a:ext>
            </a:extLst>
          </p:cNvPr>
          <p:cNvPicPr>
            <a:picLocks noChangeAspect="1"/>
          </p:cNvPicPr>
          <p:nvPr/>
        </p:nvPicPr>
        <p:blipFill>
          <a:blip r:embed="rId3"/>
          <a:stretch>
            <a:fillRect/>
          </a:stretch>
        </p:blipFill>
        <p:spPr>
          <a:xfrm>
            <a:off x="2955985" y="2994831"/>
            <a:ext cx="1219201" cy="911473"/>
          </a:xfrm>
          <a:prstGeom prst="rect">
            <a:avLst/>
          </a:prstGeom>
        </p:spPr>
      </p:pic>
      <p:pic>
        <p:nvPicPr>
          <p:cNvPr id="12" name="Picture 5">
            <a:extLst>
              <a:ext uri="{FF2B5EF4-FFF2-40B4-BE49-F238E27FC236}">
                <a16:creationId xmlns:a16="http://schemas.microsoft.com/office/drawing/2014/main" id="{649FC0DE-E096-45F0-B7F9-49A1CCFE5593}"/>
              </a:ext>
            </a:extLst>
          </p:cNvPr>
          <p:cNvPicPr>
            <a:picLocks noChangeAspect="1"/>
          </p:cNvPicPr>
          <p:nvPr/>
        </p:nvPicPr>
        <p:blipFill>
          <a:blip r:embed="rId3"/>
          <a:stretch>
            <a:fillRect/>
          </a:stretch>
        </p:blipFill>
        <p:spPr>
          <a:xfrm>
            <a:off x="3071004" y="3095471"/>
            <a:ext cx="1219201" cy="911473"/>
          </a:xfrm>
          <a:prstGeom prst="rect">
            <a:avLst/>
          </a:prstGeom>
        </p:spPr>
      </p:pic>
      <p:pic>
        <p:nvPicPr>
          <p:cNvPr id="13" name="Picture 5">
            <a:extLst>
              <a:ext uri="{FF2B5EF4-FFF2-40B4-BE49-F238E27FC236}">
                <a16:creationId xmlns:a16="http://schemas.microsoft.com/office/drawing/2014/main" id="{A6058E4F-779C-412E-B03A-1B5CB85C4975}"/>
              </a:ext>
            </a:extLst>
          </p:cNvPr>
          <p:cNvPicPr>
            <a:picLocks noChangeAspect="1"/>
          </p:cNvPicPr>
          <p:nvPr/>
        </p:nvPicPr>
        <p:blipFill>
          <a:blip r:embed="rId3"/>
          <a:stretch>
            <a:fillRect/>
          </a:stretch>
        </p:blipFill>
        <p:spPr>
          <a:xfrm>
            <a:off x="3186023" y="3239246"/>
            <a:ext cx="1219201" cy="911473"/>
          </a:xfrm>
          <a:prstGeom prst="rect">
            <a:avLst/>
          </a:prstGeom>
        </p:spPr>
      </p:pic>
      <p:pic>
        <p:nvPicPr>
          <p:cNvPr id="14" name="Picture 5">
            <a:extLst>
              <a:ext uri="{FF2B5EF4-FFF2-40B4-BE49-F238E27FC236}">
                <a16:creationId xmlns:a16="http://schemas.microsoft.com/office/drawing/2014/main" id="{3F8CB390-5064-4608-A732-5753AC0881B8}"/>
              </a:ext>
            </a:extLst>
          </p:cNvPr>
          <p:cNvPicPr>
            <a:picLocks noChangeAspect="1"/>
          </p:cNvPicPr>
          <p:nvPr/>
        </p:nvPicPr>
        <p:blipFill>
          <a:blip r:embed="rId3"/>
          <a:stretch>
            <a:fillRect/>
          </a:stretch>
        </p:blipFill>
        <p:spPr>
          <a:xfrm>
            <a:off x="3272287" y="3339886"/>
            <a:ext cx="1219201" cy="911473"/>
          </a:xfrm>
          <a:prstGeom prst="rect">
            <a:avLst/>
          </a:prstGeom>
        </p:spPr>
      </p:pic>
      <p:sp>
        <p:nvSpPr>
          <p:cNvPr id="10" name="TextBox 9">
            <a:extLst>
              <a:ext uri="{FF2B5EF4-FFF2-40B4-BE49-F238E27FC236}">
                <a16:creationId xmlns:a16="http://schemas.microsoft.com/office/drawing/2014/main" id="{13C8EACB-8394-4D22-BD9C-FED9A4C813D6}"/>
              </a:ext>
            </a:extLst>
          </p:cNvPr>
          <p:cNvSpPr txBox="1"/>
          <p:nvPr/>
        </p:nvSpPr>
        <p:spPr>
          <a:xfrm>
            <a:off x="3344173" y="4264324"/>
            <a:ext cx="124795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10 frames</a:t>
            </a:r>
          </a:p>
        </p:txBody>
      </p:sp>
      <p:sp>
        <p:nvSpPr>
          <p:cNvPr id="16" name="Flecha: a la derecha 10">
            <a:extLst>
              <a:ext uri="{FF2B5EF4-FFF2-40B4-BE49-F238E27FC236}">
                <a16:creationId xmlns:a16="http://schemas.microsoft.com/office/drawing/2014/main" id="{37FB4B49-C092-4626-AFE5-F2A9E8A9BAD4}"/>
              </a:ext>
            </a:extLst>
          </p:cNvPr>
          <p:cNvSpPr/>
          <p:nvPr/>
        </p:nvSpPr>
        <p:spPr>
          <a:xfrm>
            <a:off x="4585105" y="3430200"/>
            <a:ext cx="531961" cy="517584"/>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Flecha: a la derecha 10">
            <a:extLst>
              <a:ext uri="{FF2B5EF4-FFF2-40B4-BE49-F238E27FC236}">
                <a16:creationId xmlns:a16="http://schemas.microsoft.com/office/drawing/2014/main" id="{4B773EFF-5353-4014-92FB-603C4356FD7B}"/>
              </a:ext>
            </a:extLst>
          </p:cNvPr>
          <p:cNvSpPr/>
          <p:nvPr/>
        </p:nvSpPr>
        <p:spPr>
          <a:xfrm>
            <a:off x="6799218" y="3387066"/>
            <a:ext cx="531961" cy="517584"/>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Rectángulo 23">
            <a:extLst>
              <a:ext uri="{FF2B5EF4-FFF2-40B4-BE49-F238E27FC236}">
                <a16:creationId xmlns:a16="http://schemas.microsoft.com/office/drawing/2014/main" id="{A5279284-EF9C-4FB1-88CA-12D360B76917}"/>
              </a:ext>
            </a:extLst>
          </p:cNvPr>
          <p:cNvSpPr/>
          <p:nvPr/>
        </p:nvSpPr>
        <p:spPr>
          <a:xfrm>
            <a:off x="7376664" y="3013133"/>
            <a:ext cx="1538377" cy="13514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600">
                <a:solidFill>
                  <a:srgbClr val="000000"/>
                </a:solidFill>
              </a:rPr>
              <a:t>Calcular la media final (vídeo) por cada emoción</a:t>
            </a:r>
          </a:p>
        </p:txBody>
      </p:sp>
      <p:sp>
        <p:nvSpPr>
          <p:cNvPr id="19" name="Flecha: a la derecha 10">
            <a:extLst>
              <a:ext uri="{FF2B5EF4-FFF2-40B4-BE49-F238E27FC236}">
                <a16:creationId xmlns:a16="http://schemas.microsoft.com/office/drawing/2014/main" id="{B1C3A1CC-D58F-451A-9607-A7FC9BE68650}"/>
              </a:ext>
            </a:extLst>
          </p:cNvPr>
          <p:cNvSpPr/>
          <p:nvPr/>
        </p:nvSpPr>
        <p:spPr>
          <a:xfrm>
            <a:off x="8970198" y="3372688"/>
            <a:ext cx="531961" cy="517584"/>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Flecha: a la derecha 10">
            <a:extLst>
              <a:ext uri="{FF2B5EF4-FFF2-40B4-BE49-F238E27FC236}">
                <a16:creationId xmlns:a16="http://schemas.microsoft.com/office/drawing/2014/main" id="{D02D387C-1837-4303-90CB-FFFF54DEAD03}"/>
              </a:ext>
            </a:extLst>
          </p:cNvPr>
          <p:cNvSpPr/>
          <p:nvPr/>
        </p:nvSpPr>
        <p:spPr>
          <a:xfrm rot="5400000">
            <a:off x="10034121" y="4177820"/>
            <a:ext cx="531961" cy="517584"/>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2" name="Rectángulo 23">
            <a:extLst>
              <a:ext uri="{FF2B5EF4-FFF2-40B4-BE49-F238E27FC236}">
                <a16:creationId xmlns:a16="http://schemas.microsoft.com/office/drawing/2014/main" id="{683FE61C-C79F-43DB-8050-EA6DD960562C}"/>
              </a:ext>
            </a:extLst>
          </p:cNvPr>
          <p:cNvSpPr/>
          <p:nvPr/>
        </p:nvSpPr>
        <p:spPr>
          <a:xfrm>
            <a:off x="9547645" y="3113774"/>
            <a:ext cx="1495245" cy="1049547"/>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600">
                <a:solidFill>
                  <a:srgbClr val="000000"/>
                </a:solidFill>
              </a:rPr>
              <a:t>Agrupar emociones en </a:t>
            </a:r>
            <a:r>
              <a:rPr lang="es-ES" sz="1600" b="1">
                <a:solidFill>
                  <a:srgbClr val="FF0000"/>
                </a:solidFill>
              </a:rPr>
              <a:t>3</a:t>
            </a:r>
            <a:r>
              <a:rPr lang="es-ES" sz="1600">
                <a:solidFill>
                  <a:srgbClr val="000000"/>
                </a:solidFill>
              </a:rPr>
              <a:t> estados de ánimo</a:t>
            </a:r>
          </a:p>
        </p:txBody>
      </p:sp>
      <p:sp>
        <p:nvSpPr>
          <p:cNvPr id="6" name="Rectángulo: esquinas redondeadas 10">
            <a:extLst>
              <a:ext uri="{FF2B5EF4-FFF2-40B4-BE49-F238E27FC236}">
                <a16:creationId xmlns:a16="http://schemas.microsoft.com/office/drawing/2014/main" id="{DB99D25A-9F2C-4D86-9706-909E05C47517}"/>
              </a:ext>
            </a:extLst>
          </p:cNvPr>
          <p:cNvSpPr/>
          <p:nvPr/>
        </p:nvSpPr>
        <p:spPr>
          <a:xfrm>
            <a:off x="9503614" y="4766273"/>
            <a:ext cx="1581508" cy="1250829"/>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t>ESTADOS DE ÁNIMO</a:t>
            </a:r>
          </a:p>
          <a:p>
            <a:pPr algn="ctr"/>
            <a:r>
              <a:rPr lang="es-ES" sz="2000" b="1"/>
              <a:t>VIDEO</a:t>
            </a:r>
          </a:p>
        </p:txBody>
      </p:sp>
      <p:sp>
        <p:nvSpPr>
          <p:cNvPr id="8" name="TextBox 7">
            <a:extLst>
              <a:ext uri="{FF2B5EF4-FFF2-40B4-BE49-F238E27FC236}">
                <a16:creationId xmlns:a16="http://schemas.microsoft.com/office/drawing/2014/main" id="{A4BAF59D-F81B-4404-AA06-992DF3159433}"/>
              </a:ext>
            </a:extLst>
          </p:cNvPr>
          <p:cNvSpPr txBox="1"/>
          <p:nvPr/>
        </p:nvSpPr>
        <p:spPr>
          <a:xfrm>
            <a:off x="9756473" y="2337757"/>
            <a:ext cx="121920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Helvetica"/>
                <a:cs typeface="Helvetica"/>
              </a:rPr>
              <a:t>Animado</a:t>
            </a:r>
            <a:endParaRPr lang="en-US"/>
          </a:p>
        </p:txBody>
      </p:sp>
      <p:sp>
        <p:nvSpPr>
          <p:cNvPr id="30" name="TextBox 29">
            <a:extLst>
              <a:ext uri="{FF2B5EF4-FFF2-40B4-BE49-F238E27FC236}">
                <a16:creationId xmlns:a16="http://schemas.microsoft.com/office/drawing/2014/main" id="{28DF3DCA-C35E-4C5F-AC48-04E221B2BA28}"/>
              </a:ext>
            </a:extLst>
          </p:cNvPr>
          <p:cNvSpPr txBox="1"/>
          <p:nvPr/>
        </p:nvSpPr>
        <p:spPr>
          <a:xfrm>
            <a:off x="9468927" y="2797834"/>
            <a:ext cx="17080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Helvetica"/>
                <a:cs typeface="Helvetica"/>
              </a:rPr>
              <a:t>Desanimado</a:t>
            </a:r>
            <a:endParaRPr lang="en-US"/>
          </a:p>
        </p:txBody>
      </p:sp>
      <p:sp>
        <p:nvSpPr>
          <p:cNvPr id="31" name="TextBox 30">
            <a:extLst>
              <a:ext uri="{FF2B5EF4-FFF2-40B4-BE49-F238E27FC236}">
                <a16:creationId xmlns:a16="http://schemas.microsoft.com/office/drawing/2014/main" id="{7CE34651-19F3-42FB-BAF0-8BB1E4B129F0}"/>
              </a:ext>
            </a:extLst>
          </p:cNvPr>
          <p:cNvSpPr txBox="1"/>
          <p:nvPr/>
        </p:nvSpPr>
        <p:spPr>
          <a:xfrm>
            <a:off x="9756474" y="2567796"/>
            <a:ext cx="121920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Helvetica"/>
                <a:cs typeface="Helvetica"/>
              </a:rPr>
              <a:t>Normal</a:t>
            </a:r>
            <a:endParaRPr lang="en-US"/>
          </a:p>
        </p:txBody>
      </p:sp>
      <p:sp>
        <p:nvSpPr>
          <p:cNvPr id="9" name="TextBox 12">
            <a:extLst>
              <a:ext uri="{FF2B5EF4-FFF2-40B4-BE49-F238E27FC236}">
                <a16:creationId xmlns:a16="http://schemas.microsoft.com/office/drawing/2014/main" id="{6A6550CB-8958-4B9E-B784-8EAF4395C8CE}"/>
              </a:ext>
            </a:extLst>
          </p:cNvPr>
          <p:cNvSpPr txBox="1"/>
          <p:nvPr/>
        </p:nvSpPr>
        <p:spPr>
          <a:xfrm>
            <a:off x="4940060" y="2668438"/>
            <a:ext cx="203871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a:latin typeface="Helvetica"/>
                <a:cs typeface="Helvetica"/>
              </a:rPr>
              <a:t>FaceEmotion_ID</a:t>
            </a:r>
          </a:p>
        </p:txBody>
      </p:sp>
      <p:sp>
        <p:nvSpPr>
          <p:cNvPr id="15" name="TextBox 42">
            <a:extLst>
              <a:ext uri="{FF2B5EF4-FFF2-40B4-BE49-F238E27FC236}">
                <a16:creationId xmlns:a16="http://schemas.microsoft.com/office/drawing/2014/main" id="{BF890EDF-2298-4666-9C03-9F74907A4432}"/>
              </a:ext>
            </a:extLst>
          </p:cNvPr>
          <p:cNvSpPr txBox="1"/>
          <p:nvPr/>
        </p:nvSpPr>
        <p:spPr>
          <a:xfrm>
            <a:off x="5034951" y="4517366"/>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neutralidad 29.57</a:t>
            </a:r>
          </a:p>
          <a:p>
            <a:r>
              <a:rPr lang="en-US" sz="1400" i="1">
                <a:solidFill>
                  <a:srgbClr val="002060"/>
                </a:solidFill>
                <a:latin typeface="Helvetica"/>
                <a:cs typeface="Helvetica"/>
              </a:rPr>
              <a:t>tristeza 15.70</a:t>
            </a:r>
          </a:p>
          <a:p>
            <a:r>
              <a:rPr lang="en-US" sz="1400" i="1">
                <a:solidFill>
                  <a:srgbClr val="002060"/>
                </a:solidFill>
                <a:latin typeface="Helvetica"/>
                <a:cs typeface="Helvetica"/>
              </a:rPr>
              <a:t>felicidad 9.33   …</a:t>
            </a:r>
          </a:p>
        </p:txBody>
      </p:sp>
      <p:sp>
        <p:nvSpPr>
          <p:cNvPr id="20" name="TextBox 42">
            <a:extLst>
              <a:ext uri="{FF2B5EF4-FFF2-40B4-BE49-F238E27FC236}">
                <a16:creationId xmlns:a16="http://schemas.microsoft.com/office/drawing/2014/main" id="{B2388C38-551D-4E52-958B-77F8DA741302}"/>
              </a:ext>
            </a:extLst>
          </p:cNvPr>
          <p:cNvSpPr txBox="1"/>
          <p:nvPr/>
        </p:nvSpPr>
        <p:spPr>
          <a:xfrm>
            <a:off x="5034950" y="5264988"/>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neutralidad 30.33</a:t>
            </a:r>
          </a:p>
          <a:p>
            <a:r>
              <a:rPr lang="en-US" sz="1400" i="1">
                <a:solidFill>
                  <a:srgbClr val="002060"/>
                </a:solidFill>
                <a:latin typeface="Helvetica"/>
                <a:cs typeface="Helvetica"/>
              </a:rPr>
              <a:t>tristeza 20.12</a:t>
            </a:r>
          </a:p>
          <a:p>
            <a:r>
              <a:rPr lang="en-US" sz="1400" i="1">
                <a:solidFill>
                  <a:srgbClr val="002060"/>
                </a:solidFill>
                <a:latin typeface="Helvetica"/>
                <a:cs typeface="Helvetica"/>
              </a:rPr>
              <a:t>felicidad 9.50    …</a:t>
            </a:r>
          </a:p>
        </p:txBody>
      </p:sp>
      <p:sp>
        <p:nvSpPr>
          <p:cNvPr id="25" name="TextBox 42">
            <a:extLst>
              <a:ext uri="{FF2B5EF4-FFF2-40B4-BE49-F238E27FC236}">
                <a16:creationId xmlns:a16="http://schemas.microsoft.com/office/drawing/2014/main" id="{560A7EDC-5F1A-4AE4-B772-31C8562FC0D2}"/>
              </a:ext>
            </a:extLst>
          </p:cNvPr>
          <p:cNvSpPr txBox="1"/>
          <p:nvPr/>
        </p:nvSpPr>
        <p:spPr>
          <a:xfrm>
            <a:off x="7349705" y="4416724"/>
            <a:ext cx="189493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neutralidad 29.60</a:t>
            </a:r>
          </a:p>
          <a:p>
            <a:r>
              <a:rPr lang="en-US" sz="1400" i="1">
                <a:solidFill>
                  <a:srgbClr val="002060"/>
                </a:solidFill>
                <a:latin typeface="Helvetica"/>
                <a:cs typeface="Helvetica"/>
              </a:rPr>
              <a:t>tristeza 18.22</a:t>
            </a:r>
          </a:p>
          <a:p>
            <a:r>
              <a:rPr lang="en-US" sz="1400" i="1">
                <a:solidFill>
                  <a:srgbClr val="002060"/>
                </a:solidFill>
                <a:latin typeface="Helvetica"/>
                <a:cs typeface="Helvetica"/>
              </a:rPr>
              <a:t>felicidad 9.36    …</a:t>
            </a:r>
          </a:p>
        </p:txBody>
      </p:sp>
      <p:sp>
        <p:nvSpPr>
          <p:cNvPr id="33" name="TextBox 7">
            <a:extLst>
              <a:ext uri="{FF2B5EF4-FFF2-40B4-BE49-F238E27FC236}">
                <a16:creationId xmlns:a16="http://schemas.microsoft.com/office/drawing/2014/main" id="{E0777C78-05C1-41E2-9C01-425890954FA2}"/>
              </a:ext>
            </a:extLst>
          </p:cNvPr>
          <p:cNvSpPr txBox="1"/>
          <p:nvPr/>
        </p:nvSpPr>
        <p:spPr>
          <a:xfrm>
            <a:off x="4271510" y="4791118"/>
            <a:ext cx="91727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Helvetica"/>
                <a:cs typeface="Helvetica"/>
              </a:rPr>
              <a:t>Frame 1</a:t>
            </a:r>
            <a:endParaRPr lang="es-ES" sz="1400"/>
          </a:p>
        </p:txBody>
      </p:sp>
      <p:sp>
        <p:nvSpPr>
          <p:cNvPr id="34" name="TextBox 7">
            <a:extLst>
              <a:ext uri="{FF2B5EF4-FFF2-40B4-BE49-F238E27FC236}">
                <a16:creationId xmlns:a16="http://schemas.microsoft.com/office/drawing/2014/main" id="{373ECD23-4CF3-44C4-94BA-6641AFC826F2}"/>
              </a:ext>
            </a:extLst>
          </p:cNvPr>
          <p:cNvSpPr txBox="1"/>
          <p:nvPr/>
        </p:nvSpPr>
        <p:spPr>
          <a:xfrm>
            <a:off x="4271510" y="5495608"/>
            <a:ext cx="91727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Helvetica"/>
                <a:cs typeface="Helvetica"/>
              </a:rPr>
              <a:t>Frame 2</a:t>
            </a:r>
            <a:endParaRPr lang="es-ES" sz="1400"/>
          </a:p>
        </p:txBody>
      </p:sp>
      <p:sp>
        <p:nvSpPr>
          <p:cNvPr id="35" name="TextBox 7">
            <a:extLst>
              <a:ext uri="{FF2B5EF4-FFF2-40B4-BE49-F238E27FC236}">
                <a16:creationId xmlns:a16="http://schemas.microsoft.com/office/drawing/2014/main" id="{D9609E2B-6163-4CFC-8CCF-84BE5D7DA226}"/>
              </a:ext>
            </a:extLst>
          </p:cNvPr>
          <p:cNvSpPr txBox="1"/>
          <p:nvPr/>
        </p:nvSpPr>
        <p:spPr>
          <a:xfrm>
            <a:off x="4487169" y="6013192"/>
            <a:ext cx="91727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Helvetica"/>
                <a:cs typeface="Helvetica"/>
              </a:rPr>
              <a:t>...</a:t>
            </a:r>
            <a:endParaRPr lang="es-ES"/>
          </a:p>
        </p:txBody>
      </p:sp>
      <p:cxnSp>
        <p:nvCxnSpPr>
          <p:cNvPr id="29" name="Conector recto de flecha 28">
            <a:extLst>
              <a:ext uri="{FF2B5EF4-FFF2-40B4-BE49-F238E27FC236}">
                <a16:creationId xmlns:a16="http://schemas.microsoft.com/office/drawing/2014/main" id="{3C8B6CB9-D756-420F-B488-7EACE0835D45}"/>
              </a:ext>
            </a:extLst>
          </p:cNvPr>
          <p:cNvCxnSpPr/>
          <p:nvPr/>
        </p:nvCxnSpPr>
        <p:spPr>
          <a:xfrm flipH="1" flipV="1">
            <a:off x="6803365" y="4510176"/>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8FDD7EEE-1F8E-40EC-A830-AAADAD205720}"/>
              </a:ext>
            </a:extLst>
          </p:cNvPr>
          <p:cNvCxnSpPr>
            <a:cxnSpLocks/>
          </p:cNvCxnSpPr>
          <p:nvPr/>
        </p:nvCxnSpPr>
        <p:spPr>
          <a:xfrm flipH="1" flipV="1">
            <a:off x="5106836" y="4524553"/>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7" name="Conector recto de flecha 36">
            <a:extLst>
              <a:ext uri="{FF2B5EF4-FFF2-40B4-BE49-F238E27FC236}">
                <a16:creationId xmlns:a16="http://schemas.microsoft.com/office/drawing/2014/main" id="{8B3E0957-792D-4D80-A8D3-E620C801CF08}"/>
              </a:ext>
            </a:extLst>
          </p:cNvPr>
          <p:cNvCxnSpPr>
            <a:cxnSpLocks/>
          </p:cNvCxnSpPr>
          <p:nvPr/>
        </p:nvCxnSpPr>
        <p:spPr>
          <a:xfrm flipH="1" flipV="1">
            <a:off x="5106837" y="5315307"/>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CE430888-3A85-45FB-9381-9076D3160B80}"/>
              </a:ext>
            </a:extLst>
          </p:cNvPr>
          <p:cNvCxnSpPr>
            <a:cxnSpLocks/>
          </p:cNvCxnSpPr>
          <p:nvPr/>
        </p:nvCxnSpPr>
        <p:spPr>
          <a:xfrm flipH="1" flipV="1">
            <a:off x="6803364" y="5387194"/>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9" name="Conector recto de flecha 38">
            <a:extLst>
              <a:ext uri="{FF2B5EF4-FFF2-40B4-BE49-F238E27FC236}">
                <a16:creationId xmlns:a16="http://schemas.microsoft.com/office/drawing/2014/main" id="{1E42A504-9B03-4E8B-AA0D-1D1EF25C8372}"/>
              </a:ext>
            </a:extLst>
          </p:cNvPr>
          <p:cNvCxnSpPr>
            <a:cxnSpLocks/>
          </p:cNvCxnSpPr>
          <p:nvPr/>
        </p:nvCxnSpPr>
        <p:spPr>
          <a:xfrm flipH="1" flipV="1">
            <a:off x="7378459" y="4423911"/>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17B34A20-D541-46B1-8AF1-B05272443CEA}"/>
              </a:ext>
            </a:extLst>
          </p:cNvPr>
          <p:cNvCxnSpPr>
            <a:cxnSpLocks/>
          </p:cNvCxnSpPr>
          <p:nvPr/>
        </p:nvCxnSpPr>
        <p:spPr>
          <a:xfrm flipH="1" flipV="1">
            <a:off x="9089364" y="4423911"/>
            <a:ext cx="1" cy="747624"/>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7916585"/>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1485900"/>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15/26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371600" y="1840302"/>
            <a:ext cx="10334444" cy="605288"/>
          </a:xfrm>
        </p:spPr>
        <p:txBody>
          <a:bodyPr vert="horz" lIns="91440" tIns="45720" rIns="91440" bIns="45720" rtlCol="0" anchor="t">
            <a:normAutofit/>
          </a:bodyPr>
          <a:lstStyle/>
          <a:p>
            <a:pPr marL="383540" indent="-383540"/>
            <a:r>
              <a:rPr lang="es-ES">
                <a:latin typeface="Helvetica"/>
                <a:cs typeface="Helvetica"/>
              </a:rPr>
              <a:t>Sistema de detección del estado de ánimo por el habla.</a:t>
            </a:r>
            <a:endParaRPr lang="es-ES"/>
          </a:p>
          <a:p>
            <a:pPr marL="383540" indent="-383540"/>
            <a:endParaRPr lang="es-ES"/>
          </a:p>
          <a:p>
            <a:pPr marL="383540" indent="-383540"/>
            <a:endParaRPr lang="es-ES"/>
          </a:p>
        </p:txBody>
      </p:sp>
      <p:sp>
        <p:nvSpPr>
          <p:cNvPr id="3" name="Elipse 5">
            <a:extLst>
              <a:ext uri="{FF2B5EF4-FFF2-40B4-BE49-F238E27FC236}">
                <a16:creationId xmlns:a16="http://schemas.microsoft.com/office/drawing/2014/main" id="{B949BAED-FF5D-413E-9DC5-798851F0D028}"/>
              </a:ext>
            </a:extLst>
          </p:cNvPr>
          <p:cNvSpPr/>
          <p:nvPr/>
        </p:nvSpPr>
        <p:spPr>
          <a:xfrm>
            <a:off x="1095555" y="3776932"/>
            <a:ext cx="1178943" cy="690113"/>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latin typeface="Helvetica"/>
                <a:cs typeface="Helvetica"/>
              </a:rPr>
              <a:t>Audio</a:t>
            </a:r>
          </a:p>
        </p:txBody>
      </p:sp>
      <p:sp>
        <p:nvSpPr>
          <p:cNvPr id="7" name="Flecha: a la derecha 8">
            <a:extLst>
              <a:ext uri="{FF2B5EF4-FFF2-40B4-BE49-F238E27FC236}">
                <a16:creationId xmlns:a16="http://schemas.microsoft.com/office/drawing/2014/main" id="{C1B41F48-5108-4F09-9E8D-60A3B3DC08A4}"/>
              </a:ext>
            </a:extLst>
          </p:cNvPr>
          <p:cNvSpPr/>
          <p:nvPr/>
        </p:nvSpPr>
        <p:spPr>
          <a:xfrm>
            <a:off x="2342238" y="3861520"/>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21">
            <a:extLst>
              <a:ext uri="{FF2B5EF4-FFF2-40B4-BE49-F238E27FC236}">
                <a16:creationId xmlns:a16="http://schemas.microsoft.com/office/drawing/2014/main" id="{A3584DF6-3F67-4B8C-BCF5-DDC4B01DD223}"/>
              </a:ext>
            </a:extLst>
          </p:cNvPr>
          <p:cNvSpPr/>
          <p:nvPr/>
        </p:nvSpPr>
        <p:spPr>
          <a:xfrm>
            <a:off x="2833419" y="3602606"/>
            <a:ext cx="1222075" cy="107830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latin typeface="Helvetica"/>
                <a:ea typeface="+mn-lt"/>
                <a:cs typeface="+mn-lt"/>
              </a:rPr>
              <a:t>Detectar palabras audio</a:t>
            </a:r>
          </a:p>
        </p:txBody>
      </p:sp>
      <p:sp>
        <p:nvSpPr>
          <p:cNvPr id="13" name="TextBox 12">
            <a:extLst>
              <a:ext uri="{FF2B5EF4-FFF2-40B4-BE49-F238E27FC236}">
                <a16:creationId xmlns:a16="http://schemas.microsoft.com/office/drawing/2014/main" id="{81CC8258-7156-4168-B5B7-D4F662FEF6D7}"/>
              </a:ext>
            </a:extLst>
          </p:cNvPr>
          <p:cNvSpPr txBox="1"/>
          <p:nvPr/>
        </p:nvSpPr>
        <p:spPr>
          <a:xfrm>
            <a:off x="1978324" y="2869721"/>
            <a:ext cx="270006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a:latin typeface="Helvetica"/>
                <a:cs typeface="Helvetica"/>
              </a:rPr>
              <a:t>Google SpeechRecognition</a:t>
            </a:r>
            <a:endParaRPr lang="en-US" sz="1600"/>
          </a:p>
        </p:txBody>
      </p:sp>
      <p:sp>
        <p:nvSpPr>
          <p:cNvPr id="15" name="Flecha: a la derecha 8">
            <a:extLst>
              <a:ext uri="{FF2B5EF4-FFF2-40B4-BE49-F238E27FC236}">
                <a16:creationId xmlns:a16="http://schemas.microsoft.com/office/drawing/2014/main" id="{C30C47D2-6A28-4FD3-A7CE-2A7DBAAE1B20}"/>
              </a:ext>
            </a:extLst>
          </p:cNvPr>
          <p:cNvSpPr/>
          <p:nvPr/>
        </p:nvSpPr>
        <p:spPr>
          <a:xfrm>
            <a:off x="4053143" y="3847142"/>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Rectángulo 21">
            <a:extLst>
              <a:ext uri="{FF2B5EF4-FFF2-40B4-BE49-F238E27FC236}">
                <a16:creationId xmlns:a16="http://schemas.microsoft.com/office/drawing/2014/main" id="{0AFF80B6-C0D1-400F-9D05-FBED878DC08B}"/>
              </a:ext>
            </a:extLst>
          </p:cNvPr>
          <p:cNvSpPr/>
          <p:nvPr/>
        </p:nvSpPr>
        <p:spPr>
          <a:xfrm>
            <a:off x="4544323" y="3602605"/>
            <a:ext cx="1380226" cy="107830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rgbClr val="000000"/>
                </a:solidFill>
                <a:latin typeface="Helvetica"/>
                <a:ea typeface="+mn-lt"/>
                <a:cs typeface="+mn-lt"/>
              </a:rPr>
              <a:t>Clasificar palabras detectadas</a:t>
            </a:r>
          </a:p>
        </p:txBody>
      </p:sp>
      <p:sp>
        <p:nvSpPr>
          <p:cNvPr id="19" name="Flecha: a la derecha 8">
            <a:extLst>
              <a:ext uri="{FF2B5EF4-FFF2-40B4-BE49-F238E27FC236}">
                <a16:creationId xmlns:a16="http://schemas.microsoft.com/office/drawing/2014/main" id="{C5534A9F-9A75-4ACF-9204-5F9C6257FD26}"/>
              </a:ext>
            </a:extLst>
          </p:cNvPr>
          <p:cNvSpPr/>
          <p:nvPr/>
        </p:nvSpPr>
        <p:spPr>
          <a:xfrm rot="19560000">
            <a:off x="5929509" y="3417666"/>
            <a:ext cx="862639" cy="316301"/>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Flecha: a la derecha 8">
            <a:extLst>
              <a:ext uri="{FF2B5EF4-FFF2-40B4-BE49-F238E27FC236}">
                <a16:creationId xmlns:a16="http://schemas.microsoft.com/office/drawing/2014/main" id="{B6D38A0A-4096-4B6C-B104-E28D9F9C7F03}"/>
              </a:ext>
            </a:extLst>
          </p:cNvPr>
          <p:cNvSpPr/>
          <p:nvPr/>
        </p:nvSpPr>
        <p:spPr>
          <a:xfrm>
            <a:off x="6079372" y="3962966"/>
            <a:ext cx="733245" cy="330679"/>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Flecha: a la derecha 8">
            <a:extLst>
              <a:ext uri="{FF2B5EF4-FFF2-40B4-BE49-F238E27FC236}">
                <a16:creationId xmlns:a16="http://schemas.microsoft.com/office/drawing/2014/main" id="{2A3EA058-D7D9-4C1C-9A3B-DB12A5D7AE6C}"/>
              </a:ext>
            </a:extLst>
          </p:cNvPr>
          <p:cNvSpPr/>
          <p:nvPr/>
        </p:nvSpPr>
        <p:spPr>
          <a:xfrm rot="1860000">
            <a:off x="5958817" y="4601163"/>
            <a:ext cx="819507" cy="287548"/>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Rectángulo 21">
            <a:extLst>
              <a:ext uri="{FF2B5EF4-FFF2-40B4-BE49-F238E27FC236}">
                <a16:creationId xmlns:a16="http://schemas.microsoft.com/office/drawing/2014/main" id="{A3854C39-6478-43AE-BB4D-DD44CFDFEC86}"/>
              </a:ext>
            </a:extLst>
          </p:cNvPr>
          <p:cNvSpPr/>
          <p:nvPr/>
        </p:nvSpPr>
        <p:spPr>
          <a:xfrm>
            <a:off x="9619528" y="3185661"/>
            <a:ext cx="1984074" cy="163901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latin typeface="Helvetica"/>
                <a:ea typeface="+mn-lt"/>
                <a:cs typeface="+mn-lt"/>
              </a:rPr>
              <a:t>Calcular probabilidades por cada estado de ánimo</a:t>
            </a:r>
          </a:p>
        </p:txBody>
      </p:sp>
      <p:sp>
        <p:nvSpPr>
          <p:cNvPr id="29" name="Rectángulo: esquinas redondeadas 10">
            <a:extLst>
              <a:ext uri="{FF2B5EF4-FFF2-40B4-BE49-F238E27FC236}">
                <a16:creationId xmlns:a16="http://schemas.microsoft.com/office/drawing/2014/main" id="{03B95141-605A-4654-BF68-A42F9A940EAE}"/>
              </a:ext>
            </a:extLst>
          </p:cNvPr>
          <p:cNvSpPr/>
          <p:nvPr/>
        </p:nvSpPr>
        <p:spPr>
          <a:xfrm>
            <a:off x="6915689" y="3040991"/>
            <a:ext cx="1639018" cy="57509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ANIMADO</a:t>
            </a:r>
          </a:p>
        </p:txBody>
      </p:sp>
      <p:sp>
        <p:nvSpPr>
          <p:cNvPr id="31" name="Rectángulo: esquinas redondeadas 10">
            <a:extLst>
              <a:ext uri="{FF2B5EF4-FFF2-40B4-BE49-F238E27FC236}">
                <a16:creationId xmlns:a16="http://schemas.microsoft.com/office/drawing/2014/main" id="{5B7B2B40-7A61-4945-A0E0-911A9727BFEA}"/>
              </a:ext>
            </a:extLst>
          </p:cNvPr>
          <p:cNvSpPr/>
          <p:nvPr/>
        </p:nvSpPr>
        <p:spPr>
          <a:xfrm>
            <a:off x="6915688" y="3846123"/>
            <a:ext cx="1480867" cy="57509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NORMAL</a:t>
            </a:r>
          </a:p>
        </p:txBody>
      </p:sp>
      <p:sp>
        <p:nvSpPr>
          <p:cNvPr id="33" name="Rectángulo: esquinas redondeadas 10">
            <a:extLst>
              <a:ext uri="{FF2B5EF4-FFF2-40B4-BE49-F238E27FC236}">
                <a16:creationId xmlns:a16="http://schemas.microsoft.com/office/drawing/2014/main" id="{FFD84318-C968-4041-A178-2A91B171BD9F}"/>
              </a:ext>
            </a:extLst>
          </p:cNvPr>
          <p:cNvSpPr/>
          <p:nvPr/>
        </p:nvSpPr>
        <p:spPr>
          <a:xfrm>
            <a:off x="6915689" y="4680010"/>
            <a:ext cx="2214112" cy="51758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DESANIMADO</a:t>
            </a:r>
          </a:p>
        </p:txBody>
      </p:sp>
      <p:sp>
        <p:nvSpPr>
          <p:cNvPr id="35" name="Flecha: a la derecha 8">
            <a:extLst>
              <a:ext uri="{FF2B5EF4-FFF2-40B4-BE49-F238E27FC236}">
                <a16:creationId xmlns:a16="http://schemas.microsoft.com/office/drawing/2014/main" id="{25CEFA00-56A1-4070-843E-7003AC4E3B22}"/>
              </a:ext>
            </a:extLst>
          </p:cNvPr>
          <p:cNvSpPr/>
          <p:nvPr/>
        </p:nvSpPr>
        <p:spPr>
          <a:xfrm>
            <a:off x="9128350" y="3832764"/>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TextBox 12">
            <a:extLst>
              <a:ext uri="{FF2B5EF4-FFF2-40B4-BE49-F238E27FC236}">
                <a16:creationId xmlns:a16="http://schemas.microsoft.com/office/drawing/2014/main" id="{FADC0D6E-B5BB-4D7B-9AEE-3842D3B2DC4D}"/>
              </a:ext>
            </a:extLst>
          </p:cNvPr>
          <p:cNvSpPr txBox="1"/>
          <p:nvPr/>
        </p:nvSpPr>
        <p:spPr>
          <a:xfrm>
            <a:off x="4192437" y="4825042"/>
            <a:ext cx="209621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Vocabulario para </a:t>
            </a:r>
          </a:p>
          <a:p>
            <a:pPr algn="ctr"/>
            <a:r>
              <a:rPr lang="en-US" sz="1400" b="1">
                <a:latin typeface="Helvetica"/>
                <a:cs typeface="Helvetica"/>
              </a:rPr>
              <a:t>Animado, Normal </a:t>
            </a:r>
          </a:p>
          <a:p>
            <a:pPr algn="ctr"/>
            <a:r>
              <a:rPr lang="en-US" sz="1400" b="1">
                <a:latin typeface="Helvetica"/>
                <a:cs typeface="Helvetica"/>
              </a:rPr>
              <a:t>Y Desanimado</a:t>
            </a:r>
          </a:p>
        </p:txBody>
      </p:sp>
      <p:sp>
        <p:nvSpPr>
          <p:cNvPr id="24" name="TextBox 12">
            <a:extLst>
              <a:ext uri="{FF2B5EF4-FFF2-40B4-BE49-F238E27FC236}">
                <a16:creationId xmlns:a16="http://schemas.microsoft.com/office/drawing/2014/main" id="{69181000-EBC8-4084-A936-B7A91987920B}"/>
              </a:ext>
            </a:extLst>
          </p:cNvPr>
          <p:cNvSpPr txBox="1"/>
          <p:nvPr/>
        </p:nvSpPr>
        <p:spPr>
          <a:xfrm>
            <a:off x="9210136" y="2668438"/>
            <a:ext cx="2326256" cy="5375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(total_estado / total_palabras) * 100</a:t>
            </a:r>
          </a:p>
        </p:txBody>
      </p:sp>
      <p:sp>
        <p:nvSpPr>
          <p:cNvPr id="10" name="TextBox 12">
            <a:extLst>
              <a:ext uri="{FF2B5EF4-FFF2-40B4-BE49-F238E27FC236}">
                <a16:creationId xmlns:a16="http://schemas.microsoft.com/office/drawing/2014/main" id="{EDD1D182-8C7A-4F80-BC19-AD68A836128B}"/>
              </a:ext>
            </a:extLst>
          </p:cNvPr>
          <p:cNvSpPr txBox="1"/>
          <p:nvPr/>
        </p:nvSpPr>
        <p:spPr>
          <a:xfrm>
            <a:off x="6487065" y="2763329"/>
            <a:ext cx="23262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total_animado</a:t>
            </a:r>
          </a:p>
        </p:txBody>
      </p:sp>
      <p:sp>
        <p:nvSpPr>
          <p:cNvPr id="12" name="TextBox 12">
            <a:extLst>
              <a:ext uri="{FF2B5EF4-FFF2-40B4-BE49-F238E27FC236}">
                <a16:creationId xmlns:a16="http://schemas.microsoft.com/office/drawing/2014/main" id="{6E7A3AAE-76A6-4392-89E4-535A82F9C77E}"/>
              </a:ext>
            </a:extLst>
          </p:cNvPr>
          <p:cNvSpPr txBox="1"/>
          <p:nvPr/>
        </p:nvSpPr>
        <p:spPr>
          <a:xfrm>
            <a:off x="6481314" y="3605842"/>
            <a:ext cx="23262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total_normal</a:t>
            </a:r>
          </a:p>
        </p:txBody>
      </p:sp>
      <p:sp>
        <p:nvSpPr>
          <p:cNvPr id="14" name="TextBox 12">
            <a:extLst>
              <a:ext uri="{FF2B5EF4-FFF2-40B4-BE49-F238E27FC236}">
                <a16:creationId xmlns:a16="http://schemas.microsoft.com/office/drawing/2014/main" id="{C09E7011-2DA2-4FC2-AFBC-E562F9492372}"/>
              </a:ext>
            </a:extLst>
          </p:cNvPr>
          <p:cNvSpPr txBox="1"/>
          <p:nvPr/>
        </p:nvSpPr>
        <p:spPr>
          <a:xfrm>
            <a:off x="6797616" y="4425352"/>
            <a:ext cx="23262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total_desanimado</a:t>
            </a:r>
          </a:p>
        </p:txBody>
      </p:sp>
      <p:sp>
        <p:nvSpPr>
          <p:cNvPr id="6" name="TextBox 12">
            <a:extLst>
              <a:ext uri="{FF2B5EF4-FFF2-40B4-BE49-F238E27FC236}">
                <a16:creationId xmlns:a16="http://schemas.microsoft.com/office/drawing/2014/main" id="{976E064E-3C49-49C0-BF59-60353E58D88F}"/>
              </a:ext>
            </a:extLst>
          </p:cNvPr>
          <p:cNvSpPr txBox="1"/>
          <p:nvPr/>
        </p:nvSpPr>
        <p:spPr>
          <a:xfrm>
            <a:off x="6797616" y="5431767"/>
            <a:ext cx="232625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total_palabras = total_animado + total_normal + total_desanimado</a:t>
            </a:r>
          </a:p>
        </p:txBody>
      </p:sp>
    </p:spTree>
    <p:extLst>
      <p:ext uri="{BB962C8B-B14F-4D97-AF65-F5344CB8AC3E}">
        <p14:creationId xmlns:p14="http://schemas.microsoft.com/office/powerpoint/2010/main" val="138795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4" grpId="0"/>
      <p:bldP spid="10" grpId="0"/>
      <p:bldP spid="12" grpId="0"/>
      <p:bldP spid="14"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1485900"/>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16/26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371600" y="1840302"/>
            <a:ext cx="10334444" cy="777816"/>
          </a:xfrm>
        </p:spPr>
        <p:txBody>
          <a:bodyPr vert="horz" lIns="91440" tIns="45720" rIns="91440" bIns="45720" rtlCol="0" anchor="t">
            <a:normAutofit/>
          </a:bodyPr>
          <a:lstStyle/>
          <a:p>
            <a:pPr marL="383540" indent="-383540"/>
            <a:r>
              <a:rPr lang="es-ES">
                <a:latin typeface="Helvetica"/>
                <a:cs typeface="Helvetica"/>
              </a:rPr>
              <a:t>Sistema de detección del estado de ánimo por el habla.</a:t>
            </a:r>
            <a:endParaRPr lang="es-ES"/>
          </a:p>
          <a:p>
            <a:pPr marL="383540" indent="-383540"/>
            <a:endParaRPr lang="es-ES"/>
          </a:p>
          <a:p>
            <a:pPr marL="383540" indent="-383540"/>
            <a:endParaRPr lang="es-ES"/>
          </a:p>
        </p:txBody>
      </p:sp>
      <p:sp>
        <p:nvSpPr>
          <p:cNvPr id="3" name="Elipse 5">
            <a:extLst>
              <a:ext uri="{FF2B5EF4-FFF2-40B4-BE49-F238E27FC236}">
                <a16:creationId xmlns:a16="http://schemas.microsoft.com/office/drawing/2014/main" id="{B949BAED-FF5D-413E-9DC5-798851F0D028}"/>
              </a:ext>
            </a:extLst>
          </p:cNvPr>
          <p:cNvSpPr/>
          <p:nvPr/>
        </p:nvSpPr>
        <p:spPr>
          <a:xfrm>
            <a:off x="1196197" y="3690667"/>
            <a:ext cx="1178943" cy="690113"/>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latin typeface="Helvetica"/>
                <a:cs typeface="Helvetica"/>
              </a:rPr>
              <a:t>Audio</a:t>
            </a:r>
          </a:p>
        </p:txBody>
      </p:sp>
      <p:sp>
        <p:nvSpPr>
          <p:cNvPr id="7" name="Flecha: a la derecha 8">
            <a:extLst>
              <a:ext uri="{FF2B5EF4-FFF2-40B4-BE49-F238E27FC236}">
                <a16:creationId xmlns:a16="http://schemas.microsoft.com/office/drawing/2014/main" id="{C1B41F48-5108-4F09-9E8D-60A3B3DC08A4}"/>
              </a:ext>
            </a:extLst>
          </p:cNvPr>
          <p:cNvSpPr/>
          <p:nvPr/>
        </p:nvSpPr>
        <p:spPr>
          <a:xfrm>
            <a:off x="2442880" y="3775256"/>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21">
            <a:extLst>
              <a:ext uri="{FF2B5EF4-FFF2-40B4-BE49-F238E27FC236}">
                <a16:creationId xmlns:a16="http://schemas.microsoft.com/office/drawing/2014/main" id="{A3584DF6-3F67-4B8C-BCF5-DDC4B01DD223}"/>
              </a:ext>
            </a:extLst>
          </p:cNvPr>
          <p:cNvSpPr/>
          <p:nvPr/>
        </p:nvSpPr>
        <p:spPr>
          <a:xfrm>
            <a:off x="2934061" y="3516342"/>
            <a:ext cx="1222075" cy="107830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a:solidFill>
                  <a:srgbClr val="000000"/>
                </a:solidFill>
                <a:latin typeface="Helvetica"/>
                <a:ea typeface="+mn-lt"/>
                <a:cs typeface="+mn-lt"/>
              </a:rPr>
              <a:t>Detectar palabras audio</a:t>
            </a:r>
          </a:p>
        </p:txBody>
      </p:sp>
      <p:sp>
        <p:nvSpPr>
          <p:cNvPr id="13" name="TextBox 12">
            <a:extLst>
              <a:ext uri="{FF2B5EF4-FFF2-40B4-BE49-F238E27FC236}">
                <a16:creationId xmlns:a16="http://schemas.microsoft.com/office/drawing/2014/main" id="{81CC8258-7156-4168-B5B7-D4F662FEF6D7}"/>
              </a:ext>
            </a:extLst>
          </p:cNvPr>
          <p:cNvSpPr txBox="1"/>
          <p:nvPr/>
        </p:nvSpPr>
        <p:spPr>
          <a:xfrm>
            <a:off x="2078966" y="2783457"/>
            <a:ext cx="270006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a:latin typeface="Helvetica"/>
                <a:cs typeface="Helvetica"/>
              </a:rPr>
              <a:t>Google SpeechRecognition</a:t>
            </a:r>
            <a:endParaRPr lang="en-US" sz="1600"/>
          </a:p>
        </p:txBody>
      </p:sp>
      <p:sp>
        <p:nvSpPr>
          <p:cNvPr id="15" name="Flecha: a la derecha 8">
            <a:extLst>
              <a:ext uri="{FF2B5EF4-FFF2-40B4-BE49-F238E27FC236}">
                <a16:creationId xmlns:a16="http://schemas.microsoft.com/office/drawing/2014/main" id="{C30C47D2-6A28-4FD3-A7CE-2A7DBAAE1B20}"/>
              </a:ext>
            </a:extLst>
          </p:cNvPr>
          <p:cNvSpPr/>
          <p:nvPr/>
        </p:nvSpPr>
        <p:spPr>
          <a:xfrm>
            <a:off x="4153785" y="3760878"/>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Rectángulo 21">
            <a:extLst>
              <a:ext uri="{FF2B5EF4-FFF2-40B4-BE49-F238E27FC236}">
                <a16:creationId xmlns:a16="http://schemas.microsoft.com/office/drawing/2014/main" id="{0AFF80B6-C0D1-400F-9D05-FBED878DC08B}"/>
              </a:ext>
            </a:extLst>
          </p:cNvPr>
          <p:cNvSpPr/>
          <p:nvPr/>
        </p:nvSpPr>
        <p:spPr>
          <a:xfrm>
            <a:off x="4644965" y="3516341"/>
            <a:ext cx="1380226" cy="107830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rgbClr val="000000"/>
                </a:solidFill>
                <a:latin typeface="Helvetica"/>
                <a:ea typeface="+mn-lt"/>
                <a:cs typeface="+mn-lt"/>
              </a:rPr>
              <a:t>Clasificar palabras detectadas</a:t>
            </a:r>
          </a:p>
        </p:txBody>
      </p:sp>
      <p:sp>
        <p:nvSpPr>
          <p:cNvPr id="19" name="Flecha: a la derecha 8">
            <a:extLst>
              <a:ext uri="{FF2B5EF4-FFF2-40B4-BE49-F238E27FC236}">
                <a16:creationId xmlns:a16="http://schemas.microsoft.com/office/drawing/2014/main" id="{C5534A9F-9A75-4ACF-9204-5F9C6257FD26}"/>
              </a:ext>
            </a:extLst>
          </p:cNvPr>
          <p:cNvSpPr/>
          <p:nvPr/>
        </p:nvSpPr>
        <p:spPr>
          <a:xfrm rot="19560000">
            <a:off x="6030151" y="3331402"/>
            <a:ext cx="862639" cy="316301"/>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Flecha: a la derecha 8">
            <a:extLst>
              <a:ext uri="{FF2B5EF4-FFF2-40B4-BE49-F238E27FC236}">
                <a16:creationId xmlns:a16="http://schemas.microsoft.com/office/drawing/2014/main" id="{B6D38A0A-4096-4B6C-B104-E28D9F9C7F03}"/>
              </a:ext>
            </a:extLst>
          </p:cNvPr>
          <p:cNvSpPr/>
          <p:nvPr/>
        </p:nvSpPr>
        <p:spPr>
          <a:xfrm>
            <a:off x="6180014" y="3876702"/>
            <a:ext cx="733245" cy="330679"/>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Flecha: a la derecha 8">
            <a:extLst>
              <a:ext uri="{FF2B5EF4-FFF2-40B4-BE49-F238E27FC236}">
                <a16:creationId xmlns:a16="http://schemas.microsoft.com/office/drawing/2014/main" id="{2A3EA058-D7D9-4C1C-9A3B-DB12A5D7AE6C}"/>
              </a:ext>
            </a:extLst>
          </p:cNvPr>
          <p:cNvSpPr/>
          <p:nvPr/>
        </p:nvSpPr>
        <p:spPr>
          <a:xfrm rot="1860000">
            <a:off x="6059459" y="4514899"/>
            <a:ext cx="819507" cy="287548"/>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esquinas redondeadas 10">
            <a:extLst>
              <a:ext uri="{FF2B5EF4-FFF2-40B4-BE49-F238E27FC236}">
                <a16:creationId xmlns:a16="http://schemas.microsoft.com/office/drawing/2014/main" id="{03B95141-605A-4654-BF68-A42F9A940EAE}"/>
              </a:ext>
            </a:extLst>
          </p:cNvPr>
          <p:cNvSpPr/>
          <p:nvPr/>
        </p:nvSpPr>
        <p:spPr>
          <a:xfrm>
            <a:off x="7016331" y="2954727"/>
            <a:ext cx="1639018" cy="57509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ANIMADO</a:t>
            </a:r>
          </a:p>
        </p:txBody>
      </p:sp>
      <p:sp>
        <p:nvSpPr>
          <p:cNvPr id="31" name="Rectángulo: esquinas redondeadas 10">
            <a:extLst>
              <a:ext uri="{FF2B5EF4-FFF2-40B4-BE49-F238E27FC236}">
                <a16:creationId xmlns:a16="http://schemas.microsoft.com/office/drawing/2014/main" id="{5B7B2B40-7A61-4945-A0E0-911A9727BFEA}"/>
              </a:ext>
            </a:extLst>
          </p:cNvPr>
          <p:cNvSpPr/>
          <p:nvPr/>
        </p:nvSpPr>
        <p:spPr>
          <a:xfrm>
            <a:off x="7016330" y="3759859"/>
            <a:ext cx="1480867" cy="57509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NORMAL</a:t>
            </a:r>
          </a:p>
        </p:txBody>
      </p:sp>
      <p:sp>
        <p:nvSpPr>
          <p:cNvPr id="33" name="Rectángulo: esquinas redondeadas 10">
            <a:extLst>
              <a:ext uri="{FF2B5EF4-FFF2-40B4-BE49-F238E27FC236}">
                <a16:creationId xmlns:a16="http://schemas.microsoft.com/office/drawing/2014/main" id="{FFD84318-C968-4041-A178-2A91B171BD9F}"/>
              </a:ext>
            </a:extLst>
          </p:cNvPr>
          <p:cNvSpPr/>
          <p:nvPr/>
        </p:nvSpPr>
        <p:spPr>
          <a:xfrm>
            <a:off x="7016331" y="4593746"/>
            <a:ext cx="2214112" cy="51758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latin typeface="Helvetica"/>
                <a:cs typeface="Helvetica"/>
              </a:rPr>
              <a:t>DESANIMADO</a:t>
            </a:r>
          </a:p>
        </p:txBody>
      </p:sp>
      <p:sp>
        <p:nvSpPr>
          <p:cNvPr id="35" name="Flecha: a la derecha 8">
            <a:extLst>
              <a:ext uri="{FF2B5EF4-FFF2-40B4-BE49-F238E27FC236}">
                <a16:creationId xmlns:a16="http://schemas.microsoft.com/office/drawing/2014/main" id="{25CEFA00-56A1-4070-843E-7003AC4E3B22}"/>
              </a:ext>
            </a:extLst>
          </p:cNvPr>
          <p:cNvSpPr/>
          <p:nvPr/>
        </p:nvSpPr>
        <p:spPr>
          <a:xfrm>
            <a:off x="9228992" y="3746500"/>
            <a:ext cx="488830" cy="560716"/>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esquinas redondeadas 10">
            <a:extLst>
              <a:ext uri="{FF2B5EF4-FFF2-40B4-BE49-F238E27FC236}">
                <a16:creationId xmlns:a16="http://schemas.microsoft.com/office/drawing/2014/main" id="{774821DD-F391-45BF-82CF-3A0D141FF637}"/>
              </a:ext>
            </a:extLst>
          </p:cNvPr>
          <p:cNvSpPr/>
          <p:nvPr/>
        </p:nvSpPr>
        <p:spPr>
          <a:xfrm>
            <a:off x="9719274" y="3357291"/>
            <a:ext cx="1581508" cy="1250829"/>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t>ESTADOS DE ÁNIMO</a:t>
            </a:r>
          </a:p>
          <a:p>
            <a:pPr algn="ctr"/>
            <a:r>
              <a:rPr lang="es-ES" sz="2000" b="1"/>
              <a:t>AUDIO</a:t>
            </a:r>
            <a:endParaRPr lang="es-ES"/>
          </a:p>
        </p:txBody>
      </p:sp>
    </p:spTree>
    <p:extLst>
      <p:ext uri="{BB962C8B-B14F-4D97-AF65-F5344CB8AC3E}">
        <p14:creationId xmlns:p14="http://schemas.microsoft.com/office/powerpoint/2010/main" val="1875030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0A65E-A378-4812-A719-7FD4C226F383}"/>
              </a:ext>
            </a:extLst>
          </p:cNvPr>
          <p:cNvSpPr>
            <a:spLocks noGrp="1"/>
          </p:cNvSpPr>
          <p:nvPr>
            <p:ph type="title"/>
          </p:nvPr>
        </p:nvSpPr>
        <p:spPr>
          <a:xfrm>
            <a:off x="1371600" y="685800"/>
            <a:ext cx="10334444" cy="1485900"/>
          </a:xfrm>
        </p:spPr>
        <p:txBody>
          <a:bodyPr/>
          <a:lstStyle/>
          <a:p>
            <a:r>
              <a:rPr lang="es-ES">
                <a:latin typeface="Helvetica"/>
                <a:cs typeface="Helvetica"/>
              </a:rPr>
              <a:t>DETECCIÓN DEL ESTADO DE ÁNIMO</a:t>
            </a:r>
          </a:p>
        </p:txBody>
      </p:sp>
      <p:sp>
        <p:nvSpPr>
          <p:cNvPr id="4" name="Marcador de número de diapositiva 3">
            <a:extLst>
              <a:ext uri="{FF2B5EF4-FFF2-40B4-BE49-F238E27FC236}">
                <a16:creationId xmlns:a16="http://schemas.microsoft.com/office/drawing/2014/main" id="{D88B132B-0933-4A99-B585-45D64432467A}"/>
              </a:ext>
            </a:extLst>
          </p:cNvPr>
          <p:cNvSpPr>
            <a:spLocks noGrp="1"/>
          </p:cNvSpPr>
          <p:nvPr>
            <p:ph type="sldNum" sz="quarter" idx="12"/>
          </p:nvPr>
        </p:nvSpPr>
        <p:spPr/>
        <p:txBody>
          <a:bodyPr/>
          <a:lstStyle/>
          <a:p>
            <a:r>
              <a:rPr lang="en-US"/>
              <a:t>17/26</a:t>
            </a:r>
          </a:p>
        </p:txBody>
      </p:sp>
      <p:sp>
        <p:nvSpPr>
          <p:cNvPr id="5" name="Marcador de contenido 4">
            <a:extLst>
              <a:ext uri="{FF2B5EF4-FFF2-40B4-BE49-F238E27FC236}">
                <a16:creationId xmlns:a16="http://schemas.microsoft.com/office/drawing/2014/main" id="{1214D468-C739-42CD-A26B-80EB6955B987}"/>
              </a:ext>
            </a:extLst>
          </p:cNvPr>
          <p:cNvSpPr>
            <a:spLocks noGrp="1"/>
          </p:cNvSpPr>
          <p:nvPr>
            <p:ph idx="1"/>
          </p:nvPr>
        </p:nvSpPr>
        <p:spPr>
          <a:xfrm>
            <a:off x="1371600" y="1840302"/>
            <a:ext cx="10334444" cy="576532"/>
          </a:xfrm>
        </p:spPr>
        <p:txBody>
          <a:bodyPr vert="horz" lIns="91440" tIns="45720" rIns="91440" bIns="45720" rtlCol="0" anchor="t">
            <a:normAutofit/>
          </a:bodyPr>
          <a:lstStyle/>
          <a:p>
            <a:pPr marL="383540" indent="-383540"/>
            <a:r>
              <a:rPr lang="es-ES">
                <a:latin typeface="Helvetica"/>
                <a:cs typeface="Helvetica"/>
              </a:rPr>
              <a:t>Combinación de los dos sistemas.</a:t>
            </a:r>
            <a:endParaRPr lang="es-ES"/>
          </a:p>
          <a:p>
            <a:pPr marL="383540" indent="-383540"/>
            <a:endParaRPr lang="es-ES"/>
          </a:p>
          <a:p>
            <a:pPr marL="383540" indent="-383540"/>
            <a:endParaRPr lang="es-ES"/>
          </a:p>
        </p:txBody>
      </p:sp>
      <p:sp>
        <p:nvSpPr>
          <p:cNvPr id="6" name="Rectángulo 21">
            <a:extLst>
              <a:ext uri="{FF2B5EF4-FFF2-40B4-BE49-F238E27FC236}">
                <a16:creationId xmlns:a16="http://schemas.microsoft.com/office/drawing/2014/main" id="{11636DB7-1149-444F-A54B-73B073B68E7D}"/>
              </a:ext>
            </a:extLst>
          </p:cNvPr>
          <p:cNvSpPr/>
          <p:nvPr/>
        </p:nvSpPr>
        <p:spPr>
          <a:xfrm>
            <a:off x="5982059" y="3372569"/>
            <a:ext cx="1164566" cy="1222075"/>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rgbClr val="000000"/>
                </a:solidFill>
                <a:latin typeface="Helvetica"/>
                <a:ea typeface="+mn-lt"/>
                <a:cs typeface="+mn-lt"/>
              </a:rPr>
              <a:t>Convertir a </a:t>
            </a:r>
            <a:r>
              <a:rPr lang="es-ES">
                <a:solidFill>
                  <a:srgbClr val="FF0000"/>
                </a:solidFill>
                <a:latin typeface="Helvetica"/>
                <a:ea typeface="+mn-lt"/>
                <a:cs typeface="+mn-lt"/>
              </a:rPr>
              <a:t>5</a:t>
            </a:r>
            <a:r>
              <a:rPr lang="es-ES">
                <a:solidFill>
                  <a:srgbClr val="000000"/>
                </a:solidFill>
                <a:latin typeface="Helvetica"/>
                <a:ea typeface="+mn-lt"/>
                <a:cs typeface="+mn-lt"/>
              </a:rPr>
              <a:t> estados de ánimo</a:t>
            </a:r>
          </a:p>
        </p:txBody>
      </p:sp>
      <p:sp>
        <p:nvSpPr>
          <p:cNvPr id="8" name="Rectángulo 21">
            <a:extLst>
              <a:ext uri="{FF2B5EF4-FFF2-40B4-BE49-F238E27FC236}">
                <a16:creationId xmlns:a16="http://schemas.microsoft.com/office/drawing/2014/main" id="{E1534298-10A2-40DC-BC6D-31E5781D6BFA}"/>
              </a:ext>
            </a:extLst>
          </p:cNvPr>
          <p:cNvSpPr/>
          <p:nvPr/>
        </p:nvSpPr>
        <p:spPr>
          <a:xfrm>
            <a:off x="3868584" y="3372568"/>
            <a:ext cx="1480868" cy="1222076"/>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solidFill>
                  <a:srgbClr val="000000"/>
                </a:solidFill>
                <a:latin typeface="Helvetica"/>
                <a:ea typeface="+mn-lt"/>
                <a:cs typeface="+mn-lt"/>
              </a:rPr>
              <a:t>Calcular la media por cada estado de ánimo</a:t>
            </a:r>
          </a:p>
        </p:txBody>
      </p:sp>
      <p:sp>
        <p:nvSpPr>
          <p:cNvPr id="9" name="Flecha: a la derecha 8">
            <a:extLst>
              <a:ext uri="{FF2B5EF4-FFF2-40B4-BE49-F238E27FC236}">
                <a16:creationId xmlns:a16="http://schemas.microsoft.com/office/drawing/2014/main" id="{33CC1509-58DD-4243-9FF5-9C09C819CA2A}"/>
              </a:ext>
            </a:extLst>
          </p:cNvPr>
          <p:cNvSpPr/>
          <p:nvPr/>
        </p:nvSpPr>
        <p:spPr>
          <a:xfrm rot="20520000">
            <a:off x="2884676" y="4285923"/>
            <a:ext cx="963280" cy="316301"/>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Flecha: a la derecha 12">
            <a:extLst>
              <a:ext uri="{FF2B5EF4-FFF2-40B4-BE49-F238E27FC236}">
                <a16:creationId xmlns:a16="http://schemas.microsoft.com/office/drawing/2014/main" id="{9576DFE0-0A63-448E-A82A-95D2DE88C3C7}"/>
              </a:ext>
            </a:extLst>
          </p:cNvPr>
          <p:cNvSpPr/>
          <p:nvPr/>
        </p:nvSpPr>
        <p:spPr>
          <a:xfrm rot="960000">
            <a:off x="2872355" y="3451694"/>
            <a:ext cx="977660" cy="316302"/>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Flecha: a la derecha 14">
            <a:extLst>
              <a:ext uri="{FF2B5EF4-FFF2-40B4-BE49-F238E27FC236}">
                <a16:creationId xmlns:a16="http://schemas.microsoft.com/office/drawing/2014/main" id="{11E052EB-F950-4DA5-8872-A3DFA5F9095B}"/>
              </a:ext>
            </a:extLst>
          </p:cNvPr>
          <p:cNvSpPr/>
          <p:nvPr/>
        </p:nvSpPr>
        <p:spPr>
          <a:xfrm>
            <a:off x="5404614" y="3660238"/>
            <a:ext cx="575095" cy="64698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esquinas redondeadas 10">
            <a:extLst>
              <a:ext uri="{FF2B5EF4-FFF2-40B4-BE49-F238E27FC236}">
                <a16:creationId xmlns:a16="http://schemas.microsoft.com/office/drawing/2014/main" id="{F16ED9B7-4807-46D3-A14B-B80DBE5AF136}"/>
              </a:ext>
            </a:extLst>
          </p:cNvPr>
          <p:cNvSpPr/>
          <p:nvPr/>
        </p:nvSpPr>
        <p:spPr>
          <a:xfrm>
            <a:off x="7720821" y="3386048"/>
            <a:ext cx="1581508" cy="1250829"/>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a:t>ESTADO DE ÁNIMO</a:t>
            </a:r>
          </a:p>
          <a:p>
            <a:pPr algn="ctr"/>
            <a:r>
              <a:rPr lang="es-ES" sz="2000" b="1"/>
              <a:t>FINAL</a:t>
            </a:r>
          </a:p>
        </p:txBody>
      </p:sp>
      <p:sp>
        <p:nvSpPr>
          <p:cNvPr id="34" name="Flecha: a la derecha 14">
            <a:extLst>
              <a:ext uri="{FF2B5EF4-FFF2-40B4-BE49-F238E27FC236}">
                <a16:creationId xmlns:a16="http://schemas.microsoft.com/office/drawing/2014/main" id="{49FD6C1A-61DC-442D-9FD6-1F07E2DC9035}"/>
              </a:ext>
            </a:extLst>
          </p:cNvPr>
          <p:cNvSpPr/>
          <p:nvPr/>
        </p:nvSpPr>
        <p:spPr>
          <a:xfrm>
            <a:off x="7144274" y="3660237"/>
            <a:ext cx="575095" cy="64698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TextBox 15">
            <a:extLst>
              <a:ext uri="{FF2B5EF4-FFF2-40B4-BE49-F238E27FC236}">
                <a16:creationId xmlns:a16="http://schemas.microsoft.com/office/drawing/2014/main" id="{D1EBD358-D73A-494F-92A5-422C76989CD1}"/>
              </a:ext>
            </a:extLst>
          </p:cNvPr>
          <p:cNvSpPr txBox="1"/>
          <p:nvPr/>
        </p:nvSpPr>
        <p:spPr>
          <a:xfrm>
            <a:off x="9497681" y="3890514"/>
            <a:ext cx="200995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latin typeface="Helvetica"/>
                <a:cs typeface="Helvetica"/>
              </a:rPr>
              <a:t>Normal</a:t>
            </a:r>
            <a:endParaRPr lang="en-US">
              <a:latin typeface="Franklin Gothic Book"/>
              <a:cs typeface="Helvetica"/>
            </a:endParaRPr>
          </a:p>
        </p:txBody>
      </p:sp>
      <p:sp>
        <p:nvSpPr>
          <p:cNvPr id="18" name="TextBox 17">
            <a:extLst>
              <a:ext uri="{FF2B5EF4-FFF2-40B4-BE49-F238E27FC236}">
                <a16:creationId xmlns:a16="http://schemas.microsoft.com/office/drawing/2014/main" id="{D48A72A1-0AB7-4C35-97DD-F3EA37A57E5E}"/>
              </a:ext>
            </a:extLst>
          </p:cNvPr>
          <p:cNvSpPr txBox="1"/>
          <p:nvPr/>
        </p:nvSpPr>
        <p:spPr>
          <a:xfrm>
            <a:off x="9477553" y="3611592"/>
            <a:ext cx="113293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latin typeface="Helvetica"/>
                <a:cs typeface="Helvetica"/>
              </a:rPr>
              <a:t>Animado</a:t>
            </a:r>
          </a:p>
        </p:txBody>
      </p:sp>
      <p:sp>
        <p:nvSpPr>
          <p:cNvPr id="39" name="TextBox 38">
            <a:extLst>
              <a:ext uri="{FF2B5EF4-FFF2-40B4-BE49-F238E27FC236}">
                <a16:creationId xmlns:a16="http://schemas.microsoft.com/office/drawing/2014/main" id="{80AA2623-D883-40A2-9314-A912F48E52B9}"/>
              </a:ext>
            </a:extLst>
          </p:cNvPr>
          <p:cNvSpPr txBox="1"/>
          <p:nvPr/>
        </p:nvSpPr>
        <p:spPr>
          <a:xfrm>
            <a:off x="9471802" y="3375804"/>
            <a:ext cx="26425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err="1">
                <a:latin typeface="Helvetica"/>
                <a:cs typeface="Helvetica"/>
              </a:rPr>
              <a:t>Muy</a:t>
            </a:r>
            <a:r>
              <a:rPr lang="en-US" sz="1400" b="1">
                <a:latin typeface="Helvetica"/>
                <a:cs typeface="Helvetica"/>
              </a:rPr>
              <a:t> animado</a:t>
            </a:r>
            <a:endParaRPr lang="en-US" sz="1400" err="1"/>
          </a:p>
        </p:txBody>
      </p:sp>
      <p:sp>
        <p:nvSpPr>
          <p:cNvPr id="41" name="TextBox 40">
            <a:extLst>
              <a:ext uri="{FF2B5EF4-FFF2-40B4-BE49-F238E27FC236}">
                <a16:creationId xmlns:a16="http://schemas.microsoft.com/office/drawing/2014/main" id="{220C8C5F-A1EA-4830-A840-A718BADFCD07}"/>
              </a:ext>
            </a:extLst>
          </p:cNvPr>
          <p:cNvSpPr txBox="1"/>
          <p:nvPr/>
        </p:nvSpPr>
        <p:spPr>
          <a:xfrm>
            <a:off x="1460738" y="4465607"/>
            <a:ext cx="150674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Helvetica"/>
                <a:cs typeface="Helvetica"/>
              </a:rPr>
              <a:t>Resultados audio</a:t>
            </a:r>
            <a:endParaRPr lang="en-US" sz="1600" err="1"/>
          </a:p>
        </p:txBody>
      </p:sp>
      <p:sp>
        <p:nvSpPr>
          <p:cNvPr id="43" name="TextBox 42">
            <a:extLst>
              <a:ext uri="{FF2B5EF4-FFF2-40B4-BE49-F238E27FC236}">
                <a16:creationId xmlns:a16="http://schemas.microsoft.com/office/drawing/2014/main" id="{35198BE0-A316-400B-AAAB-1DC126F66E62}"/>
              </a:ext>
            </a:extLst>
          </p:cNvPr>
          <p:cNvSpPr txBox="1"/>
          <p:nvPr/>
        </p:nvSpPr>
        <p:spPr>
          <a:xfrm>
            <a:off x="1454987" y="3266536"/>
            <a:ext cx="149237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Helvetica"/>
                <a:cs typeface="Helvetica"/>
              </a:rPr>
              <a:t>Resultados vídeo</a:t>
            </a:r>
          </a:p>
        </p:txBody>
      </p:sp>
      <p:sp>
        <p:nvSpPr>
          <p:cNvPr id="45" name="TextBox 44">
            <a:extLst>
              <a:ext uri="{FF2B5EF4-FFF2-40B4-BE49-F238E27FC236}">
                <a16:creationId xmlns:a16="http://schemas.microsoft.com/office/drawing/2014/main" id="{F1FA08FC-2C63-48D7-9208-88D459F8082F}"/>
              </a:ext>
            </a:extLst>
          </p:cNvPr>
          <p:cNvSpPr txBox="1"/>
          <p:nvPr/>
        </p:nvSpPr>
        <p:spPr>
          <a:xfrm>
            <a:off x="9483303" y="4436853"/>
            <a:ext cx="285821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err="1">
                <a:latin typeface="Helvetica"/>
                <a:cs typeface="Helvetica"/>
              </a:rPr>
              <a:t>Muy</a:t>
            </a:r>
            <a:r>
              <a:rPr lang="en-US" sz="1400" b="1">
                <a:latin typeface="Helvetica"/>
                <a:cs typeface="Helvetica"/>
              </a:rPr>
              <a:t> desanimado</a:t>
            </a:r>
            <a:endParaRPr lang="en-US" sz="1600" b="1">
              <a:latin typeface="Helvetica"/>
              <a:cs typeface="Helvetica"/>
            </a:endParaRPr>
          </a:p>
        </p:txBody>
      </p:sp>
      <p:sp>
        <p:nvSpPr>
          <p:cNvPr id="46" name="TextBox 45">
            <a:extLst>
              <a:ext uri="{FF2B5EF4-FFF2-40B4-BE49-F238E27FC236}">
                <a16:creationId xmlns:a16="http://schemas.microsoft.com/office/drawing/2014/main" id="{76D7316A-B416-481D-9E5D-35F0EE1E95E2}"/>
              </a:ext>
            </a:extLst>
          </p:cNvPr>
          <p:cNvSpPr txBox="1"/>
          <p:nvPr/>
        </p:nvSpPr>
        <p:spPr>
          <a:xfrm>
            <a:off x="9483304" y="4192436"/>
            <a:ext cx="153550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latin typeface="Helvetica"/>
                <a:cs typeface="Helvetica"/>
              </a:rPr>
              <a:t>Desanimado</a:t>
            </a:r>
          </a:p>
        </p:txBody>
      </p:sp>
      <p:sp>
        <p:nvSpPr>
          <p:cNvPr id="3" name="TextBox 6">
            <a:extLst>
              <a:ext uri="{FF2B5EF4-FFF2-40B4-BE49-F238E27FC236}">
                <a16:creationId xmlns:a16="http://schemas.microsoft.com/office/drawing/2014/main" id="{CC681818-B959-4D06-82C8-C70B7995DCC3}"/>
              </a:ext>
            </a:extLst>
          </p:cNvPr>
          <p:cNvSpPr txBox="1"/>
          <p:nvPr/>
        </p:nvSpPr>
        <p:spPr>
          <a:xfrm>
            <a:off x="6075871" y="4968813"/>
            <a:ext cx="416655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solidFill>
                  <a:srgbClr val="2EEB10"/>
                </a:solidFill>
                <a:latin typeface="Helvetica"/>
                <a:cs typeface="Helvetica"/>
              </a:rPr>
              <a:t>SISTEMA FINAL</a:t>
            </a:r>
          </a:p>
        </p:txBody>
      </p:sp>
      <p:sp>
        <p:nvSpPr>
          <p:cNvPr id="20" name="TextBox 42">
            <a:extLst>
              <a:ext uri="{FF2B5EF4-FFF2-40B4-BE49-F238E27FC236}">
                <a16:creationId xmlns:a16="http://schemas.microsoft.com/office/drawing/2014/main" id="{59C02486-6F9F-4C33-8E00-F44D397B3D05}"/>
              </a:ext>
            </a:extLst>
          </p:cNvPr>
          <p:cNvSpPr txBox="1"/>
          <p:nvPr/>
        </p:nvSpPr>
        <p:spPr>
          <a:xfrm>
            <a:off x="1454988" y="2518913"/>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Animado 20.57</a:t>
            </a:r>
          </a:p>
          <a:p>
            <a:r>
              <a:rPr lang="en-US" sz="1400" i="1">
                <a:solidFill>
                  <a:srgbClr val="002060"/>
                </a:solidFill>
                <a:latin typeface="Helvetica"/>
                <a:cs typeface="Helvetica"/>
              </a:rPr>
              <a:t>Normal 60.12</a:t>
            </a:r>
          </a:p>
          <a:p>
            <a:r>
              <a:rPr lang="en-US" sz="1400" i="1">
                <a:solidFill>
                  <a:srgbClr val="002060"/>
                </a:solidFill>
                <a:latin typeface="Helvetica"/>
                <a:cs typeface="Helvetica"/>
              </a:rPr>
              <a:t>Desanimado 9.31</a:t>
            </a:r>
          </a:p>
        </p:txBody>
      </p:sp>
      <p:sp>
        <p:nvSpPr>
          <p:cNvPr id="21" name="TextBox 42">
            <a:extLst>
              <a:ext uri="{FF2B5EF4-FFF2-40B4-BE49-F238E27FC236}">
                <a16:creationId xmlns:a16="http://schemas.microsoft.com/office/drawing/2014/main" id="{6BBCEBC0-F78F-4501-A45A-FC9E4A08B7BC}"/>
              </a:ext>
            </a:extLst>
          </p:cNvPr>
          <p:cNvSpPr txBox="1"/>
          <p:nvPr/>
        </p:nvSpPr>
        <p:spPr>
          <a:xfrm>
            <a:off x="1454987" y="5034950"/>
            <a:ext cx="22975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solidFill>
                  <a:srgbClr val="002060"/>
                </a:solidFill>
                <a:latin typeface="Helvetica"/>
                <a:cs typeface="Helvetica"/>
              </a:rPr>
              <a:t>Animado 25.00</a:t>
            </a:r>
          </a:p>
          <a:p>
            <a:r>
              <a:rPr lang="en-US" sz="1400" i="1">
                <a:solidFill>
                  <a:srgbClr val="002060"/>
                </a:solidFill>
                <a:latin typeface="Helvetica"/>
                <a:cs typeface="Helvetica"/>
              </a:rPr>
              <a:t>Normal 75.00</a:t>
            </a:r>
          </a:p>
          <a:p>
            <a:r>
              <a:rPr lang="en-US" sz="1400" i="1">
                <a:solidFill>
                  <a:srgbClr val="002060"/>
                </a:solidFill>
                <a:latin typeface="Helvetica"/>
                <a:cs typeface="Helvetica"/>
              </a:rPr>
              <a:t>Desanimado 0.00</a:t>
            </a:r>
          </a:p>
        </p:txBody>
      </p:sp>
    </p:spTree>
    <p:extLst>
      <p:ext uri="{BB962C8B-B14F-4D97-AF65-F5344CB8AC3E}">
        <p14:creationId xmlns:p14="http://schemas.microsoft.com/office/powerpoint/2010/main" val="131982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4F9143-CB9D-45B6-B3CE-4412193B71B2}"/>
              </a:ext>
            </a:extLst>
          </p:cNvPr>
          <p:cNvSpPr>
            <a:spLocks noGrp="1"/>
          </p:cNvSpPr>
          <p:nvPr>
            <p:ph type="title"/>
          </p:nvPr>
        </p:nvSpPr>
        <p:spPr>
          <a:xfrm>
            <a:off x="1371600" y="685800"/>
            <a:ext cx="8947373" cy="738278"/>
          </a:xfrm>
        </p:spPr>
        <p:txBody>
          <a:bodyPr>
            <a:normAutofit/>
          </a:bodyPr>
          <a:lstStyle/>
          <a:p>
            <a:r>
              <a:rPr lang="es-ES">
                <a:latin typeface="Helvetica"/>
                <a:cs typeface="Helvetica"/>
              </a:rPr>
              <a:t>SISTEMA DE MONITORIZACIÓN</a:t>
            </a:r>
          </a:p>
        </p:txBody>
      </p:sp>
      <p:sp>
        <p:nvSpPr>
          <p:cNvPr id="9" name="Content Placeholder 8">
            <a:extLst>
              <a:ext uri="{FF2B5EF4-FFF2-40B4-BE49-F238E27FC236}">
                <a16:creationId xmlns:a16="http://schemas.microsoft.com/office/drawing/2014/main" id="{204FA422-F987-46BB-81A7-5590CA9B7FD1}"/>
              </a:ext>
            </a:extLst>
          </p:cNvPr>
          <p:cNvSpPr>
            <a:spLocks noGrp="1"/>
          </p:cNvSpPr>
          <p:nvPr>
            <p:ph idx="1"/>
          </p:nvPr>
        </p:nvSpPr>
        <p:spPr>
          <a:xfrm>
            <a:off x="1371600" y="1653397"/>
            <a:ext cx="9853146" cy="4185249"/>
          </a:xfrm>
        </p:spPr>
        <p:txBody>
          <a:bodyPr vert="horz" lIns="91440" tIns="45720" rIns="91440" bIns="45720" rtlCol="0" anchor="t">
            <a:normAutofit/>
          </a:bodyPr>
          <a:lstStyle/>
          <a:p>
            <a:pPr marL="0" indent="0">
              <a:buNone/>
            </a:pPr>
            <a:endParaRPr lang="en-US" i="0">
              <a:latin typeface="Helvetica"/>
              <a:cs typeface="Helvetica"/>
            </a:endParaRPr>
          </a:p>
          <a:p>
            <a:pPr marL="383540" indent="-383540"/>
            <a:endParaRPr lang="en-US" i="0">
              <a:latin typeface="Helvetica"/>
              <a:cs typeface="Helvetica"/>
            </a:endParaRPr>
          </a:p>
          <a:p>
            <a:pPr marL="383540" indent="-383540"/>
            <a:endParaRPr lang="en-US">
              <a:latin typeface="Helvetica"/>
              <a:cs typeface="Helvetica"/>
            </a:endParaRPr>
          </a:p>
        </p:txBody>
      </p:sp>
      <p:sp>
        <p:nvSpPr>
          <p:cNvPr id="4" name="Marcador de número de diapositiva 3">
            <a:extLst>
              <a:ext uri="{FF2B5EF4-FFF2-40B4-BE49-F238E27FC236}">
                <a16:creationId xmlns:a16="http://schemas.microsoft.com/office/drawing/2014/main" id="{0CF8353A-8953-47EE-8302-17112F603C6E}"/>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18/26</a:t>
            </a:r>
          </a:p>
        </p:txBody>
      </p:sp>
      <p:pic>
        <p:nvPicPr>
          <p:cNvPr id="3" name="Imagen 4">
            <a:extLst>
              <a:ext uri="{FF2B5EF4-FFF2-40B4-BE49-F238E27FC236}">
                <a16:creationId xmlns:a16="http://schemas.microsoft.com/office/drawing/2014/main" id="{91E7CA47-68CE-4054-A936-676FAD357D97}"/>
              </a:ext>
            </a:extLst>
          </p:cNvPr>
          <p:cNvPicPr>
            <a:picLocks noChangeAspect="1"/>
          </p:cNvPicPr>
          <p:nvPr/>
        </p:nvPicPr>
        <p:blipFill>
          <a:blip r:embed="rId3"/>
          <a:stretch>
            <a:fillRect/>
          </a:stretch>
        </p:blipFill>
        <p:spPr>
          <a:xfrm>
            <a:off x="4005533" y="1504018"/>
            <a:ext cx="4597879" cy="4942641"/>
          </a:xfrm>
          <a:prstGeom prst="rect">
            <a:avLst/>
          </a:prstGeom>
        </p:spPr>
      </p:pic>
      <p:sp>
        <p:nvSpPr>
          <p:cNvPr id="5" name="Rectángulo 4">
            <a:extLst>
              <a:ext uri="{FF2B5EF4-FFF2-40B4-BE49-F238E27FC236}">
                <a16:creationId xmlns:a16="http://schemas.microsoft.com/office/drawing/2014/main" id="{A7E69984-2E7E-4E87-8C35-AAA7F204FAEB}"/>
              </a:ext>
            </a:extLst>
          </p:cNvPr>
          <p:cNvSpPr/>
          <p:nvPr/>
        </p:nvSpPr>
        <p:spPr>
          <a:xfrm>
            <a:off x="5020574" y="4078858"/>
            <a:ext cx="2401017" cy="112143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2341834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4F9143-CB9D-45B6-B3CE-4412193B71B2}"/>
              </a:ext>
            </a:extLst>
          </p:cNvPr>
          <p:cNvSpPr>
            <a:spLocks noGrp="1"/>
          </p:cNvSpPr>
          <p:nvPr>
            <p:ph type="title"/>
          </p:nvPr>
        </p:nvSpPr>
        <p:spPr>
          <a:xfrm>
            <a:off x="1371600" y="685800"/>
            <a:ext cx="8947373" cy="738278"/>
          </a:xfrm>
        </p:spPr>
        <p:txBody>
          <a:bodyPr>
            <a:normAutofit/>
          </a:bodyPr>
          <a:lstStyle/>
          <a:p>
            <a:r>
              <a:rPr lang="es-ES">
                <a:latin typeface="Helvetica"/>
                <a:cs typeface="Helvetica"/>
              </a:rPr>
              <a:t>SISTEMA DE MONITORIZACIÓN</a:t>
            </a:r>
          </a:p>
        </p:txBody>
      </p:sp>
      <p:sp>
        <p:nvSpPr>
          <p:cNvPr id="9" name="Content Placeholder 8">
            <a:extLst>
              <a:ext uri="{FF2B5EF4-FFF2-40B4-BE49-F238E27FC236}">
                <a16:creationId xmlns:a16="http://schemas.microsoft.com/office/drawing/2014/main" id="{204FA422-F987-46BB-81A7-5590CA9B7FD1}"/>
              </a:ext>
            </a:extLst>
          </p:cNvPr>
          <p:cNvSpPr>
            <a:spLocks noGrp="1"/>
          </p:cNvSpPr>
          <p:nvPr>
            <p:ph idx="1"/>
          </p:nvPr>
        </p:nvSpPr>
        <p:spPr>
          <a:xfrm>
            <a:off x="1371600" y="1653397"/>
            <a:ext cx="9853146" cy="4185249"/>
          </a:xfrm>
        </p:spPr>
        <p:txBody>
          <a:bodyPr vert="horz" lIns="91440" tIns="45720" rIns="91440" bIns="45720" rtlCol="0" anchor="t">
            <a:normAutofit/>
          </a:bodyPr>
          <a:lstStyle/>
          <a:p>
            <a:pPr marL="383540" indent="-383540"/>
            <a:r>
              <a:rPr lang="en-US" err="1">
                <a:latin typeface="Helvetica"/>
                <a:cs typeface="Helvetica"/>
              </a:rPr>
              <a:t>Tarea</a:t>
            </a:r>
            <a:r>
              <a:rPr lang="en-US">
                <a:latin typeface="Helvetica"/>
                <a:cs typeface="Helvetica"/>
              </a:rPr>
              <a:t> == </a:t>
            </a:r>
            <a:r>
              <a:rPr lang="en-US" err="1">
                <a:latin typeface="Helvetica"/>
                <a:cs typeface="Helvetica"/>
              </a:rPr>
              <a:t>Actividades</a:t>
            </a:r>
            <a:r>
              <a:rPr lang="en-US">
                <a:latin typeface="Helvetica"/>
                <a:cs typeface="Helvetica"/>
              </a:rPr>
              <a:t> de la Vida </a:t>
            </a:r>
            <a:r>
              <a:rPr lang="en-US" err="1">
                <a:latin typeface="Helvetica"/>
                <a:cs typeface="Helvetica"/>
              </a:rPr>
              <a:t>Diaria</a:t>
            </a:r>
            <a:r>
              <a:rPr lang="en-US">
                <a:latin typeface="Helvetica"/>
                <a:cs typeface="Helvetica"/>
              </a:rPr>
              <a:t>.</a:t>
            </a:r>
          </a:p>
          <a:p>
            <a:pPr lvl="1" indent="-383540"/>
            <a:r>
              <a:rPr lang="en-US">
                <a:latin typeface="Helvetica"/>
                <a:cs typeface="Helvetica"/>
              </a:rPr>
              <a:t>Prioridad 1</a:t>
            </a:r>
            <a:r>
              <a:rPr lang="en-US" i="0">
                <a:latin typeface="Helvetica"/>
                <a:cs typeface="Helvetica"/>
              </a:rPr>
              <a:t>: Actividades Básicas.</a:t>
            </a:r>
          </a:p>
          <a:p>
            <a:pPr lvl="1" indent="-383540"/>
            <a:r>
              <a:rPr lang="en-US">
                <a:latin typeface="Helvetica"/>
                <a:cs typeface="Helvetica"/>
              </a:rPr>
              <a:t>Prioridad 2</a:t>
            </a:r>
            <a:r>
              <a:rPr lang="en-US" i="0">
                <a:latin typeface="Helvetica"/>
                <a:cs typeface="Helvetica"/>
              </a:rPr>
              <a:t>: Actividades Instrumentales.</a:t>
            </a:r>
            <a:endParaRPr lang="en-US">
              <a:latin typeface="Helvetica"/>
              <a:cs typeface="Helvetica"/>
            </a:endParaRPr>
          </a:p>
          <a:p>
            <a:pPr lvl="1" indent="-383540"/>
            <a:r>
              <a:rPr lang="en-US">
                <a:latin typeface="Helvetica"/>
                <a:cs typeface="Helvetica"/>
              </a:rPr>
              <a:t>Prioridad 3</a:t>
            </a:r>
            <a:r>
              <a:rPr lang="en-US" i="0">
                <a:latin typeface="Helvetica"/>
                <a:cs typeface="Helvetica"/>
              </a:rPr>
              <a:t>: Actividades Avanzadas.</a:t>
            </a:r>
          </a:p>
          <a:p>
            <a:pPr marL="530860" lvl="1" indent="0">
              <a:buNone/>
            </a:pPr>
            <a:endParaRPr lang="en-US">
              <a:latin typeface="Helvetica"/>
              <a:cs typeface="Helvetica"/>
            </a:endParaRPr>
          </a:p>
          <a:p>
            <a:pPr marL="383540" indent="-383540"/>
            <a:r>
              <a:rPr lang="en-US" err="1">
                <a:latin typeface="Helvetica"/>
                <a:cs typeface="Helvetica"/>
              </a:rPr>
              <a:t>Atributos</a:t>
            </a:r>
            <a:r>
              <a:rPr lang="en-US">
                <a:latin typeface="Helvetica"/>
                <a:cs typeface="Helvetica"/>
              </a:rPr>
              <a:t> de una </a:t>
            </a:r>
            <a:r>
              <a:rPr lang="en-US" err="1">
                <a:latin typeface="Helvetica"/>
                <a:cs typeface="Helvetica"/>
              </a:rPr>
              <a:t>tarea</a:t>
            </a:r>
            <a:r>
              <a:rPr lang="en-US">
                <a:latin typeface="Helvetica"/>
                <a:cs typeface="Helvetica"/>
              </a:rPr>
              <a:t>:</a:t>
            </a:r>
            <a:endParaRPr lang="es-ES"/>
          </a:p>
          <a:p>
            <a:pPr lvl="1" indent="-383540"/>
            <a:r>
              <a:rPr lang="en-US" i="0" err="1">
                <a:latin typeface="Helvetica"/>
                <a:cs typeface="Helvetica"/>
              </a:rPr>
              <a:t>Prioridad</a:t>
            </a:r>
            <a:r>
              <a:rPr lang="en-US" i="0">
                <a:latin typeface="Helvetica"/>
                <a:cs typeface="Helvetica"/>
              </a:rPr>
              <a:t>.</a:t>
            </a:r>
          </a:p>
          <a:p>
            <a:pPr lvl="1" indent="-383540"/>
            <a:r>
              <a:rPr lang="en-US" i="0">
                <a:latin typeface="Helvetica"/>
                <a:cs typeface="Helvetica"/>
              </a:rPr>
              <a:t>Duración.</a:t>
            </a:r>
          </a:p>
          <a:p>
            <a:pPr lvl="1" indent="-383540"/>
            <a:r>
              <a:rPr lang="en-US" i="0">
                <a:latin typeface="Helvetica"/>
                <a:cs typeface="Helvetica"/>
              </a:rPr>
              <a:t>Conjunto de </a:t>
            </a:r>
            <a:r>
              <a:rPr lang="en-US" i="0" err="1">
                <a:latin typeface="Helvetica"/>
                <a:cs typeface="Helvetica"/>
              </a:rPr>
              <a:t>estados</a:t>
            </a:r>
            <a:r>
              <a:rPr lang="en-US" i="0">
                <a:latin typeface="Helvetica"/>
                <a:cs typeface="Helvetica"/>
              </a:rPr>
              <a:t> de </a:t>
            </a:r>
            <a:r>
              <a:rPr lang="en-US" i="0" err="1">
                <a:latin typeface="Helvetica"/>
                <a:cs typeface="Helvetica"/>
              </a:rPr>
              <a:t>ánimo</a:t>
            </a:r>
            <a:r>
              <a:rPr lang="en-US" i="0">
                <a:latin typeface="Helvetica"/>
                <a:cs typeface="Helvetica"/>
              </a:rPr>
              <a:t> permitidos.</a:t>
            </a:r>
          </a:p>
          <a:p>
            <a:pPr lvl="1" indent="-383540"/>
            <a:r>
              <a:rPr lang="en-US" i="0">
                <a:latin typeface="Helvetica"/>
                <a:cs typeface="Helvetica"/>
              </a:rPr>
              <a:t>Anormal.</a:t>
            </a:r>
          </a:p>
          <a:p>
            <a:pPr lvl="2" indent="-383540"/>
            <a:endParaRPr lang="en-US">
              <a:latin typeface="Helvetica"/>
              <a:cs typeface="Helvetica"/>
            </a:endParaRPr>
          </a:p>
        </p:txBody>
      </p:sp>
      <p:sp>
        <p:nvSpPr>
          <p:cNvPr id="4" name="Marcador de número de diapositiva 3">
            <a:extLst>
              <a:ext uri="{FF2B5EF4-FFF2-40B4-BE49-F238E27FC236}">
                <a16:creationId xmlns:a16="http://schemas.microsoft.com/office/drawing/2014/main" id="{0CF8353A-8953-47EE-8302-17112F603C6E}"/>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19/26</a:t>
            </a:r>
          </a:p>
        </p:txBody>
      </p:sp>
    </p:spTree>
    <p:extLst>
      <p:ext uri="{BB962C8B-B14F-4D97-AF65-F5344CB8AC3E}">
        <p14:creationId xmlns:p14="http://schemas.microsoft.com/office/powerpoint/2010/main" val="736504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86E628-C76E-48C4-B299-81530BDC5D9B}"/>
              </a:ext>
            </a:extLst>
          </p:cNvPr>
          <p:cNvSpPr>
            <a:spLocks noGrp="1"/>
          </p:cNvSpPr>
          <p:nvPr>
            <p:ph type="title"/>
          </p:nvPr>
        </p:nvSpPr>
        <p:spPr/>
        <p:txBody>
          <a:bodyPr/>
          <a:lstStyle/>
          <a:p>
            <a:r>
              <a:rPr lang="es-ES">
                <a:latin typeface="Helvetica"/>
                <a:cs typeface="Helvetica"/>
              </a:rPr>
              <a:t>INTRODUCCIÓN</a:t>
            </a:r>
          </a:p>
        </p:txBody>
      </p:sp>
      <p:sp>
        <p:nvSpPr>
          <p:cNvPr id="3" name="Marcador de contenido 2">
            <a:extLst>
              <a:ext uri="{FF2B5EF4-FFF2-40B4-BE49-F238E27FC236}">
                <a16:creationId xmlns:a16="http://schemas.microsoft.com/office/drawing/2014/main" id="{6D843017-8E90-4493-9160-5B8320C8F11F}"/>
              </a:ext>
            </a:extLst>
          </p:cNvPr>
          <p:cNvSpPr>
            <a:spLocks noGrp="1"/>
          </p:cNvSpPr>
          <p:nvPr>
            <p:ph idx="1"/>
          </p:nvPr>
        </p:nvSpPr>
        <p:spPr>
          <a:xfrm>
            <a:off x="1371600" y="1797170"/>
            <a:ext cx="10334445" cy="4659701"/>
          </a:xfrm>
        </p:spPr>
        <p:txBody>
          <a:bodyPr vert="horz" lIns="91440" tIns="45720" rIns="91440" bIns="45720" rtlCol="0" anchor="t">
            <a:normAutofit/>
          </a:bodyPr>
          <a:lstStyle/>
          <a:p>
            <a:pPr marL="383540" indent="-383540"/>
            <a:r>
              <a:rPr lang="es-ES">
                <a:latin typeface="Helvetica"/>
                <a:cs typeface="Helvetica"/>
              </a:rPr>
              <a:t>Esperanza de vida más alta =&gt; Población más anciana.</a:t>
            </a:r>
            <a:endParaRPr lang="en-US">
              <a:latin typeface="Helvetica"/>
              <a:ea typeface="+mn-lt"/>
              <a:cs typeface="Helvetica"/>
            </a:endParaRPr>
          </a:p>
          <a:p>
            <a:pPr marL="383540" indent="-383540"/>
            <a:r>
              <a:rPr lang="es-ES">
                <a:latin typeface="Helvetica"/>
                <a:ea typeface="+mn-lt"/>
                <a:cs typeface="+mn-lt"/>
              </a:rPr>
              <a:t>Campo del proyecto: Robótica de asistencia social (</a:t>
            </a:r>
            <a:r>
              <a:rPr lang="es-ES" i="1" err="1">
                <a:latin typeface="Helvetica"/>
                <a:ea typeface="+mn-lt"/>
                <a:cs typeface="+mn-lt"/>
              </a:rPr>
              <a:t>Socially</a:t>
            </a:r>
            <a:r>
              <a:rPr lang="es-ES" i="1">
                <a:latin typeface="Helvetica"/>
                <a:ea typeface="+mn-lt"/>
                <a:cs typeface="+mn-lt"/>
              </a:rPr>
              <a:t> </a:t>
            </a:r>
            <a:r>
              <a:rPr lang="es-ES" i="1" err="1">
                <a:latin typeface="Helvetica"/>
                <a:ea typeface="+mn-lt"/>
                <a:cs typeface="+mn-lt"/>
              </a:rPr>
              <a:t>Assistive</a:t>
            </a:r>
            <a:r>
              <a:rPr lang="es-ES" i="1">
                <a:latin typeface="Helvetica"/>
                <a:ea typeface="+mn-lt"/>
                <a:cs typeface="+mn-lt"/>
              </a:rPr>
              <a:t> Robots,</a:t>
            </a:r>
            <a:r>
              <a:rPr lang="es-ES">
                <a:latin typeface="Helvetica"/>
                <a:ea typeface="+mn-lt"/>
                <a:cs typeface="+mn-lt"/>
              </a:rPr>
              <a:t> SAR).</a:t>
            </a:r>
            <a:endParaRPr lang="en-US">
              <a:latin typeface="Helvetica"/>
              <a:ea typeface="+mn-lt"/>
              <a:cs typeface="+mn-lt"/>
            </a:endParaRPr>
          </a:p>
          <a:p>
            <a:pPr marL="383540" indent="-383540"/>
            <a:r>
              <a:rPr lang="es-ES">
                <a:latin typeface="Helvetica"/>
                <a:cs typeface="Times New Roman"/>
              </a:rPr>
              <a:t>Objetivo de SAR:</a:t>
            </a:r>
          </a:p>
          <a:p>
            <a:pPr lvl="1" indent="-383540"/>
            <a:r>
              <a:rPr lang="es-ES" i="0">
                <a:latin typeface="Helvetica"/>
                <a:cs typeface="Times New Roman"/>
              </a:rPr>
              <a:t>Mantener el mayor grado de autonomía de las personas mayores durante el mayor tiempo posible.</a:t>
            </a:r>
          </a:p>
          <a:p>
            <a:pPr lvl="1" indent="-383540"/>
            <a:r>
              <a:rPr lang="es-ES" i="0">
                <a:latin typeface="Helvetica"/>
                <a:cs typeface="Times New Roman"/>
              </a:rPr>
              <a:t>Ofrecer terapia física y asistencia en la vida diaria de la persona.</a:t>
            </a:r>
          </a:p>
          <a:p>
            <a:pPr lvl="1" indent="-383540"/>
            <a:r>
              <a:rPr lang="es-ES" i="0">
                <a:latin typeface="Helvetica"/>
                <a:cs typeface="Times New Roman"/>
              </a:rPr>
              <a:t>Animar y apoyar emocionalmente a la persona interactuando con un robot de aspecto amigable.</a:t>
            </a:r>
          </a:p>
          <a:p>
            <a:pPr lvl="1" indent="-383540" algn="ctr"/>
            <a:endParaRPr lang="es-ES" sz="2400" i="0">
              <a:latin typeface="Helvetica"/>
              <a:cs typeface="Helvetica"/>
            </a:endParaRPr>
          </a:p>
          <a:p>
            <a:pPr marL="530860" lvl="1" indent="0" algn="ctr">
              <a:buNone/>
            </a:pPr>
            <a:r>
              <a:rPr lang="es-ES" sz="2400" b="1" i="0">
                <a:latin typeface="Helvetica"/>
                <a:cs typeface="Helvetica"/>
              </a:rPr>
              <a:t>Surge la idea de SARDAM</a:t>
            </a:r>
          </a:p>
          <a:p>
            <a:pPr marL="530860" lvl="1" indent="0" algn="ctr">
              <a:buNone/>
            </a:pPr>
            <a:r>
              <a:rPr lang="es-ES" sz="2400" b="1" i="0">
                <a:latin typeface="Helvetica"/>
                <a:cs typeface="Helvetica"/>
              </a:rPr>
              <a:t>(</a:t>
            </a:r>
            <a:r>
              <a:rPr lang="es-ES" sz="2400" b="1" err="1">
                <a:latin typeface="Helvetica"/>
                <a:cs typeface="Helvetica"/>
              </a:rPr>
              <a:t>Socially</a:t>
            </a:r>
            <a:r>
              <a:rPr lang="es-ES" sz="2400" b="1">
                <a:latin typeface="Helvetica"/>
                <a:cs typeface="Helvetica"/>
              </a:rPr>
              <a:t> </a:t>
            </a:r>
            <a:r>
              <a:rPr lang="es-ES" sz="2400" b="1" err="1">
                <a:latin typeface="Helvetica"/>
                <a:cs typeface="Helvetica"/>
              </a:rPr>
              <a:t>Assistive</a:t>
            </a:r>
            <a:r>
              <a:rPr lang="es-ES" sz="2400" b="1">
                <a:latin typeface="Helvetica"/>
                <a:cs typeface="Helvetica"/>
              </a:rPr>
              <a:t> Robot </a:t>
            </a:r>
            <a:r>
              <a:rPr lang="es-ES" sz="2400" b="1" err="1">
                <a:latin typeface="Helvetica"/>
                <a:cs typeface="Helvetica"/>
              </a:rPr>
              <a:t>for</a:t>
            </a:r>
            <a:r>
              <a:rPr lang="es-ES" sz="2400" b="1">
                <a:latin typeface="Helvetica"/>
                <a:cs typeface="Helvetica"/>
              </a:rPr>
              <a:t> </a:t>
            </a:r>
            <a:r>
              <a:rPr lang="es-ES" sz="2400" b="1" err="1">
                <a:latin typeface="Helvetica"/>
                <a:cs typeface="Helvetica"/>
              </a:rPr>
              <a:t>Daily</a:t>
            </a:r>
            <a:r>
              <a:rPr lang="es-ES" sz="2400" b="1">
                <a:latin typeface="Helvetica"/>
                <a:cs typeface="Helvetica"/>
              </a:rPr>
              <a:t> </a:t>
            </a:r>
            <a:r>
              <a:rPr lang="es-ES" sz="2400" b="1" err="1">
                <a:latin typeface="Helvetica"/>
                <a:cs typeface="Helvetica"/>
              </a:rPr>
              <a:t>Activity</a:t>
            </a:r>
            <a:r>
              <a:rPr lang="es-ES" sz="2400" b="1">
                <a:latin typeface="Helvetica"/>
                <a:cs typeface="Helvetica"/>
              </a:rPr>
              <a:t> </a:t>
            </a:r>
            <a:r>
              <a:rPr lang="es-ES" sz="2400" b="1" err="1">
                <a:latin typeface="Helvetica"/>
                <a:cs typeface="Helvetica"/>
              </a:rPr>
              <a:t>Monitoring</a:t>
            </a:r>
            <a:r>
              <a:rPr lang="es-ES" sz="2400" b="1" i="0">
                <a:latin typeface="Helvetica"/>
                <a:cs typeface="Helvetica"/>
              </a:rPr>
              <a:t>)</a:t>
            </a:r>
          </a:p>
        </p:txBody>
      </p:sp>
      <p:sp>
        <p:nvSpPr>
          <p:cNvPr id="4" name="Marcador de número de diapositiva 3">
            <a:extLst>
              <a:ext uri="{FF2B5EF4-FFF2-40B4-BE49-F238E27FC236}">
                <a16:creationId xmlns:a16="http://schemas.microsoft.com/office/drawing/2014/main" id="{3C5B08A1-96F3-47E9-ABDC-3DF276A68189}"/>
              </a:ext>
            </a:extLst>
          </p:cNvPr>
          <p:cNvSpPr>
            <a:spLocks noGrp="1"/>
          </p:cNvSpPr>
          <p:nvPr>
            <p:ph type="sldNum" sz="quarter" idx="12"/>
          </p:nvPr>
        </p:nvSpPr>
        <p:spPr/>
        <p:txBody>
          <a:bodyPr/>
          <a:lstStyle/>
          <a:p>
            <a:r>
              <a:rPr lang="en-US"/>
              <a:t>2/26</a:t>
            </a:r>
            <a:endParaRPr lang="es-ES"/>
          </a:p>
        </p:txBody>
      </p:sp>
    </p:spTree>
    <p:extLst>
      <p:ext uri="{BB962C8B-B14F-4D97-AF65-F5344CB8AC3E}">
        <p14:creationId xmlns:p14="http://schemas.microsoft.com/office/powerpoint/2010/main" val="2162686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C2A529-ADFC-45AE-8051-4C50F45EFEA8}"/>
              </a:ext>
            </a:extLst>
          </p:cNvPr>
          <p:cNvSpPr>
            <a:spLocks noGrp="1"/>
          </p:cNvSpPr>
          <p:nvPr>
            <p:ph type="title"/>
          </p:nvPr>
        </p:nvSpPr>
        <p:spPr>
          <a:xfrm>
            <a:off x="1371600" y="685800"/>
            <a:ext cx="9601200" cy="810165"/>
          </a:xfrm>
        </p:spPr>
        <p:txBody>
          <a:bodyPr>
            <a:normAutofit/>
          </a:bodyPr>
          <a:lstStyle/>
          <a:p>
            <a:r>
              <a:rPr lang="es-ES">
                <a:latin typeface="Helvetica"/>
              </a:rPr>
              <a:t>SISTEMA DE MONITORIZACIÓN</a:t>
            </a:r>
            <a:endParaRPr lang="en-US">
              <a:latin typeface="Helvetica"/>
              <a:cs typeface="Helvetica"/>
            </a:endParaRPr>
          </a:p>
        </p:txBody>
      </p:sp>
      <p:sp>
        <p:nvSpPr>
          <p:cNvPr id="4" name="Marcador de número de diapositiva 3">
            <a:extLst>
              <a:ext uri="{FF2B5EF4-FFF2-40B4-BE49-F238E27FC236}">
                <a16:creationId xmlns:a16="http://schemas.microsoft.com/office/drawing/2014/main" id="{71B8253B-7A49-4EBD-8057-07FE63F6C662}"/>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20/26</a:t>
            </a:r>
          </a:p>
        </p:txBody>
      </p:sp>
      <p:graphicFrame>
        <p:nvGraphicFramePr>
          <p:cNvPr id="7" name="Marcador de contenido 2">
            <a:extLst>
              <a:ext uri="{FF2B5EF4-FFF2-40B4-BE49-F238E27FC236}">
                <a16:creationId xmlns:a16="http://schemas.microsoft.com/office/drawing/2014/main" id="{6E041E2D-1C63-4E0D-A65E-B816423ED04A}"/>
              </a:ext>
            </a:extLst>
          </p:cNvPr>
          <p:cNvGraphicFramePr>
            <a:graphicFrameLocks noGrp="1"/>
          </p:cNvGraphicFramePr>
          <p:nvPr>
            <p:ph idx="1"/>
            <p:extLst>
              <p:ext uri="{D42A27DB-BD31-4B8C-83A1-F6EECF244321}">
                <p14:modId xmlns:p14="http://schemas.microsoft.com/office/powerpoint/2010/main" val="1765902816"/>
              </p:ext>
            </p:extLst>
          </p:nvPr>
        </p:nvGraphicFramePr>
        <p:xfrm>
          <a:off x="1371599" y="1595888"/>
          <a:ext cx="9831238" cy="45159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0921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A03015-A742-44BC-9A48-A6C590942D09}"/>
              </a:ext>
            </a:extLst>
          </p:cNvPr>
          <p:cNvSpPr>
            <a:spLocks noGrp="1"/>
          </p:cNvSpPr>
          <p:nvPr>
            <p:ph type="title"/>
          </p:nvPr>
        </p:nvSpPr>
        <p:spPr>
          <a:xfrm>
            <a:off x="1371600" y="685800"/>
            <a:ext cx="9601200" cy="867674"/>
          </a:xfrm>
        </p:spPr>
        <p:txBody>
          <a:bodyPr/>
          <a:lstStyle/>
          <a:p>
            <a:r>
              <a:rPr lang="es-ES">
                <a:latin typeface="Helvetica"/>
                <a:cs typeface="Helvetica"/>
              </a:rPr>
              <a:t>SISTEMA DE MONITORIZACIÓN</a:t>
            </a:r>
          </a:p>
        </p:txBody>
      </p:sp>
      <p:sp>
        <p:nvSpPr>
          <p:cNvPr id="3" name="Marcador de contenido 2">
            <a:extLst>
              <a:ext uri="{FF2B5EF4-FFF2-40B4-BE49-F238E27FC236}">
                <a16:creationId xmlns:a16="http://schemas.microsoft.com/office/drawing/2014/main" id="{3E66EDF6-F4DF-4A15-9999-E679694C7835}"/>
              </a:ext>
            </a:extLst>
          </p:cNvPr>
          <p:cNvSpPr>
            <a:spLocks noGrp="1"/>
          </p:cNvSpPr>
          <p:nvPr>
            <p:ph idx="1"/>
          </p:nvPr>
        </p:nvSpPr>
        <p:spPr>
          <a:xfrm>
            <a:off x="1371600" y="1782793"/>
            <a:ext cx="9601200" cy="4084607"/>
          </a:xfrm>
        </p:spPr>
        <p:txBody>
          <a:bodyPr vert="horz" lIns="91440" tIns="45720" rIns="91440" bIns="45720" rtlCol="0" anchor="t">
            <a:normAutofit/>
          </a:bodyPr>
          <a:lstStyle/>
          <a:p>
            <a:pPr marL="383540" indent="-383540"/>
            <a:r>
              <a:rPr lang="es-ES">
                <a:latin typeface="Helvetica"/>
                <a:cs typeface="Helvetica"/>
              </a:rPr>
              <a:t>Ejemplo de una tarea: ACOSTARSE</a:t>
            </a:r>
          </a:p>
          <a:p>
            <a:pPr marL="530860" lvl="1" indent="0">
              <a:buNone/>
            </a:pPr>
            <a:endParaRPr lang="es-ES" i="0">
              <a:latin typeface="Helvetica"/>
              <a:cs typeface="Helvetica"/>
            </a:endParaRPr>
          </a:p>
        </p:txBody>
      </p:sp>
      <p:sp>
        <p:nvSpPr>
          <p:cNvPr id="4" name="Marcador de número de diapositiva 3">
            <a:extLst>
              <a:ext uri="{FF2B5EF4-FFF2-40B4-BE49-F238E27FC236}">
                <a16:creationId xmlns:a16="http://schemas.microsoft.com/office/drawing/2014/main" id="{F1FFBF3D-708B-4B88-8FBE-3D56291BC760}"/>
              </a:ext>
            </a:extLst>
          </p:cNvPr>
          <p:cNvSpPr>
            <a:spLocks noGrp="1"/>
          </p:cNvSpPr>
          <p:nvPr>
            <p:ph type="sldNum" sz="quarter" idx="12"/>
          </p:nvPr>
        </p:nvSpPr>
        <p:spPr/>
        <p:txBody>
          <a:bodyPr/>
          <a:lstStyle/>
          <a:p>
            <a:r>
              <a:rPr lang="en-US"/>
              <a:t>21/26</a:t>
            </a:r>
          </a:p>
        </p:txBody>
      </p:sp>
      <p:graphicFrame>
        <p:nvGraphicFramePr>
          <p:cNvPr id="6" name="Tabla 6">
            <a:extLst>
              <a:ext uri="{FF2B5EF4-FFF2-40B4-BE49-F238E27FC236}">
                <a16:creationId xmlns:a16="http://schemas.microsoft.com/office/drawing/2014/main" id="{5755495F-1308-4BBE-B362-47C19BEDD312}"/>
              </a:ext>
            </a:extLst>
          </p:cNvPr>
          <p:cNvGraphicFramePr>
            <a:graphicFrameLocks noGrp="1"/>
          </p:cNvGraphicFramePr>
          <p:nvPr/>
        </p:nvGraphicFramePr>
        <p:xfrm>
          <a:off x="1810397" y="2533923"/>
          <a:ext cx="9211637" cy="2839594"/>
        </p:xfrm>
        <a:graphic>
          <a:graphicData uri="http://schemas.openxmlformats.org/drawingml/2006/table">
            <a:tbl>
              <a:tblPr firstRow="1" bandRow="1">
                <a:tableStyleId>{5C22544A-7EE6-4342-B048-85BDC9FD1C3A}</a:tableStyleId>
              </a:tblPr>
              <a:tblGrid>
                <a:gridCol w="2066441">
                  <a:extLst>
                    <a:ext uri="{9D8B030D-6E8A-4147-A177-3AD203B41FA5}">
                      <a16:colId xmlns:a16="http://schemas.microsoft.com/office/drawing/2014/main" val="960402503"/>
                    </a:ext>
                  </a:extLst>
                </a:gridCol>
                <a:gridCol w="2152544">
                  <a:extLst>
                    <a:ext uri="{9D8B030D-6E8A-4147-A177-3AD203B41FA5}">
                      <a16:colId xmlns:a16="http://schemas.microsoft.com/office/drawing/2014/main" val="1508752935"/>
                    </a:ext>
                  </a:extLst>
                </a:gridCol>
                <a:gridCol w="4992652">
                  <a:extLst>
                    <a:ext uri="{9D8B030D-6E8A-4147-A177-3AD203B41FA5}">
                      <a16:colId xmlns:a16="http://schemas.microsoft.com/office/drawing/2014/main" val="1361035088"/>
                    </a:ext>
                  </a:extLst>
                </a:gridCol>
              </a:tblGrid>
              <a:tr h="401194">
                <a:tc>
                  <a:txBody>
                    <a:bodyPr/>
                    <a:lstStyle/>
                    <a:p>
                      <a:pPr algn="ctr"/>
                      <a:r>
                        <a:rPr lang="es-ES">
                          <a:latin typeface="Helvetica"/>
                        </a:rPr>
                        <a:t>Detectores</a:t>
                      </a:r>
                    </a:p>
                  </a:txBody>
                  <a:tcPr/>
                </a:tc>
                <a:tc>
                  <a:txBody>
                    <a:bodyPr/>
                    <a:lstStyle/>
                    <a:p>
                      <a:pPr algn="ctr"/>
                      <a:r>
                        <a:rPr lang="es-ES">
                          <a:latin typeface="Helvetica"/>
                        </a:rPr>
                        <a:t>Actuadores</a:t>
                      </a:r>
                    </a:p>
                  </a:txBody>
                  <a:tcPr/>
                </a:tc>
                <a:tc>
                  <a:txBody>
                    <a:bodyPr/>
                    <a:lstStyle/>
                    <a:p>
                      <a:pPr algn="ctr"/>
                      <a:r>
                        <a:rPr lang="es-ES">
                          <a:latin typeface="Helvetica"/>
                        </a:rPr>
                        <a:t>Acciones</a:t>
                      </a:r>
                    </a:p>
                  </a:txBody>
                  <a:tcPr/>
                </a:tc>
                <a:extLst>
                  <a:ext uri="{0D108BD9-81ED-4DB2-BD59-A6C34878D82A}">
                    <a16:rowId xmlns:a16="http://schemas.microsoft.com/office/drawing/2014/main" val="2224986237"/>
                  </a:ext>
                </a:extLst>
              </a:tr>
              <a:tr h="1011707">
                <a:tc>
                  <a:txBody>
                    <a:bodyPr/>
                    <a:lstStyle/>
                    <a:p>
                      <a:r>
                        <a:rPr lang="es-ES" sz="1600" err="1">
                          <a:latin typeface="Helvetica"/>
                        </a:rPr>
                        <a:t>HumanTracked</a:t>
                      </a:r>
                    </a:p>
                    <a:p>
                      <a:pPr lvl="0">
                        <a:buNone/>
                      </a:pPr>
                      <a:r>
                        <a:rPr lang="es-ES" sz="1600" err="1">
                          <a:latin typeface="Helvetica"/>
                        </a:rPr>
                        <a:t>Emotion</a:t>
                      </a:r>
                      <a:endParaRPr lang="es-ES" sz="1600">
                        <a:latin typeface="Helvetica"/>
                      </a:endParaRPr>
                    </a:p>
                  </a:txBody>
                  <a:tcPr/>
                </a:tc>
                <a:tc>
                  <a:txBody>
                    <a:bodyPr/>
                    <a:lstStyle/>
                    <a:p>
                      <a:r>
                        <a:rPr lang="es-ES" sz="1600" err="1">
                          <a:latin typeface="Helvetica"/>
                        </a:rPr>
                        <a:t>ALTextToSpeech</a:t>
                      </a:r>
                    </a:p>
                    <a:p>
                      <a:pPr lvl="0">
                        <a:buNone/>
                      </a:pPr>
                      <a:r>
                        <a:rPr lang="es-ES" sz="1600" err="1">
                          <a:latin typeface="Helvetica"/>
                        </a:rPr>
                        <a:t>ALAudioRecorder</a:t>
                      </a:r>
                      <a:endParaRPr lang="es-ES" sz="1600">
                        <a:latin typeface="Helvetica"/>
                      </a:endParaRPr>
                    </a:p>
                    <a:p>
                      <a:pPr lvl="0">
                        <a:buNone/>
                      </a:pPr>
                      <a:r>
                        <a:rPr lang="es-ES" sz="1600" err="1">
                          <a:latin typeface="Helvetica"/>
                        </a:rPr>
                        <a:t>ALVideoRecorder</a:t>
                      </a:r>
                      <a:endParaRPr lang="es-ES" sz="1600">
                        <a:latin typeface="Helvetica"/>
                      </a:endParaRPr>
                    </a:p>
                  </a:txBody>
                  <a:tcPr/>
                </a:tc>
                <a:tc>
                  <a:txBody>
                    <a:bodyPr/>
                    <a:lstStyle/>
                    <a:p>
                      <a:r>
                        <a:rPr lang="es-ES" sz="1400">
                          <a:latin typeface="Helvetica"/>
                        </a:rPr>
                        <a:t>1. Robot dice </a:t>
                      </a:r>
                      <a:r>
                        <a:rPr lang="es-ES" sz="1400" b="0" i="0" u="none" strike="noStrike" noProof="0">
                          <a:latin typeface="Helvetica"/>
                        </a:rPr>
                        <a:t>"Bien. Buenas noches, que descanses.".</a:t>
                      </a:r>
                    </a:p>
                    <a:p>
                      <a:pPr lvl="0" algn="just">
                        <a:buNone/>
                      </a:pPr>
                      <a:r>
                        <a:rPr lang="es-ES" sz="1400" b="0" i="0" u="none" strike="noStrike" noProof="0">
                          <a:latin typeface="Helvetica"/>
                        </a:rPr>
                        <a:t>2. Robot espera 20 segundos para que el usuario desaparezca de su vista.</a:t>
                      </a:r>
                    </a:p>
                    <a:p>
                      <a:pPr lvl="0" algn="just">
                        <a:buNone/>
                      </a:pPr>
                      <a:r>
                        <a:rPr lang="es-ES" sz="1400" b="0" i="0" u="none" strike="noStrike" noProof="0">
                          <a:latin typeface="Helvetica"/>
                        </a:rPr>
                        <a:t>3. Se comprueba si el usuario sigue en la habitación con el detector </a:t>
                      </a:r>
                      <a:r>
                        <a:rPr lang="es-ES" sz="1400" b="0" i="0" u="none" strike="noStrike" noProof="0" err="1">
                          <a:latin typeface="Helvetica"/>
                        </a:rPr>
                        <a:t>HumanTracked</a:t>
                      </a:r>
                      <a:r>
                        <a:rPr lang="es-ES" sz="1400" b="0" i="0" u="none" strike="noStrike" noProof="0">
                          <a:latin typeface="Helvetica"/>
                        </a:rPr>
                        <a:t>.</a:t>
                      </a:r>
                    </a:p>
                    <a:p>
                      <a:pPr lvl="0" algn="just">
                        <a:buNone/>
                      </a:pPr>
                      <a:r>
                        <a:rPr lang="es-ES" sz="1400" b="0" i="0" u="none" strike="noStrike" noProof="0">
                          <a:latin typeface="Helvetica"/>
                        </a:rPr>
                        <a:t>4. Se esperan 10 segundos y se vuelve a comprobar si hay alguien.</a:t>
                      </a:r>
                    </a:p>
                    <a:p>
                      <a:pPr lvl="0" algn="just">
                        <a:buNone/>
                      </a:pPr>
                      <a:r>
                        <a:rPr lang="es-ES" sz="1400" b="0" i="0" u="none" strike="noStrike" noProof="0">
                          <a:latin typeface="Helvetica"/>
                        </a:rPr>
                        <a:t>5. En los dos casos anteriores, si se encuentra el usuario el robot le dice que se vaya a dormir.</a:t>
                      </a:r>
                    </a:p>
                    <a:p>
                      <a:pPr lvl="0" algn="just">
                        <a:buNone/>
                      </a:pPr>
                      <a:r>
                        <a:rPr lang="es-ES" sz="1400" b="0" i="0" u="none" strike="noStrike" noProof="0">
                          <a:latin typeface="Helvetica"/>
                        </a:rPr>
                        <a:t>6. Se registra, al finalizar la tarea, la hora a la que el usuario se fue a dormir.</a:t>
                      </a:r>
                    </a:p>
                  </a:txBody>
                  <a:tcPr/>
                </a:tc>
                <a:extLst>
                  <a:ext uri="{0D108BD9-81ED-4DB2-BD59-A6C34878D82A}">
                    <a16:rowId xmlns:a16="http://schemas.microsoft.com/office/drawing/2014/main" val="214304600"/>
                  </a:ext>
                </a:extLst>
              </a:tr>
            </a:tbl>
          </a:graphicData>
        </a:graphic>
      </p:graphicFrame>
      <p:sp>
        <p:nvSpPr>
          <p:cNvPr id="5" name="CuadroTexto 4">
            <a:extLst>
              <a:ext uri="{FF2B5EF4-FFF2-40B4-BE49-F238E27FC236}">
                <a16:creationId xmlns:a16="http://schemas.microsoft.com/office/drawing/2014/main" id="{72082E67-DC3D-4FBA-83CC-21F4E409FAD5}"/>
              </a:ext>
            </a:extLst>
          </p:cNvPr>
          <p:cNvSpPr txBox="1"/>
          <p:nvPr/>
        </p:nvSpPr>
        <p:spPr>
          <a:xfrm>
            <a:off x="2020558" y="5499878"/>
            <a:ext cx="147799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Prioridad = 1</a:t>
            </a:r>
          </a:p>
        </p:txBody>
      </p:sp>
      <p:sp>
        <p:nvSpPr>
          <p:cNvPr id="9" name="CuadroTexto 8">
            <a:extLst>
              <a:ext uri="{FF2B5EF4-FFF2-40B4-BE49-F238E27FC236}">
                <a16:creationId xmlns:a16="http://schemas.microsoft.com/office/drawing/2014/main" id="{8E4307A5-D12B-4487-BC03-0D39F522326B}"/>
              </a:ext>
            </a:extLst>
          </p:cNvPr>
          <p:cNvSpPr txBox="1"/>
          <p:nvPr/>
        </p:nvSpPr>
        <p:spPr>
          <a:xfrm>
            <a:off x="3760218" y="5499877"/>
            <a:ext cx="1636143" cy="3731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Duración = 15 </a:t>
            </a:r>
          </a:p>
        </p:txBody>
      </p:sp>
      <p:sp>
        <p:nvSpPr>
          <p:cNvPr id="11" name="CuadroTexto 10">
            <a:extLst>
              <a:ext uri="{FF2B5EF4-FFF2-40B4-BE49-F238E27FC236}">
                <a16:creationId xmlns:a16="http://schemas.microsoft.com/office/drawing/2014/main" id="{85EE362E-A0B2-457D-A504-D7648E82F85B}"/>
              </a:ext>
            </a:extLst>
          </p:cNvPr>
          <p:cNvSpPr txBox="1"/>
          <p:nvPr/>
        </p:nvSpPr>
        <p:spPr>
          <a:xfrm>
            <a:off x="5773048" y="5499876"/>
            <a:ext cx="53023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Estados permitidos = Muy animado-Animado-Normal</a:t>
            </a:r>
          </a:p>
        </p:txBody>
      </p:sp>
    </p:spTree>
    <p:extLst>
      <p:ext uri="{BB962C8B-B14F-4D97-AF65-F5344CB8AC3E}">
        <p14:creationId xmlns:p14="http://schemas.microsoft.com/office/powerpoint/2010/main" val="134100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C2A529-ADFC-45AE-8051-4C50F45EFEA8}"/>
              </a:ext>
            </a:extLst>
          </p:cNvPr>
          <p:cNvSpPr>
            <a:spLocks noGrp="1"/>
          </p:cNvSpPr>
          <p:nvPr>
            <p:ph type="title"/>
          </p:nvPr>
        </p:nvSpPr>
        <p:spPr>
          <a:xfrm>
            <a:off x="1371600" y="685800"/>
            <a:ext cx="9601200" cy="795787"/>
          </a:xfrm>
        </p:spPr>
        <p:txBody>
          <a:bodyPr/>
          <a:lstStyle/>
          <a:p>
            <a:r>
              <a:rPr lang="es-ES">
                <a:latin typeface="Helvetica"/>
                <a:cs typeface="Helvetica"/>
              </a:rPr>
              <a:t>SISTEMA DE MONITORIZACIÓN</a:t>
            </a:r>
          </a:p>
        </p:txBody>
      </p:sp>
      <p:sp>
        <p:nvSpPr>
          <p:cNvPr id="4" name="Marcador de número de diapositiva 3">
            <a:extLst>
              <a:ext uri="{FF2B5EF4-FFF2-40B4-BE49-F238E27FC236}">
                <a16:creationId xmlns:a16="http://schemas.microsoft.com/office/drawing/2014/main" id="{71B8253B-7A49-4EBD-8057-07FE63F6C662}"/>
              </a:ext>
            </a:extLst>
          </p:cNvPr>
          <p:cNvSpPr>
            <a:spLocks noGrp="1"/>
          </p:cNvSpPr>
          <p:nvPr>
            <p:ph type="sldNum" sz="quarter" idx="12"/>
          </p:nvPr>
        </p:nvSpPr>
        <p:spPr/>
        <p:txBody>
          <a:bodyPr/>
          <a:lstStyle/>
          <a:p>
            <a:r>
              <a:rPr lang="en-US"/>
              <a:t>22/26</a:t>
            </a:r>
          </a:p>
        </p:txBody>
      </p:sp>
      <p:pic>
        <p:nvPicPr>
          <p:cNvPr id="9" name="Imagen 9" descr="Imagen que contiene tabla&#10;&#10;Descripción generada automáticamente">
            <a:extLst>
              <a:ext uri="{FF2B5EF4-FFF2-40B4-BE49-F238E27FC236}">
                <a16:creationId xmlns:a16="http://schemas.microsoft.com/office/drawing/2014/main" id="{7CCADE8D-EC02-4083-A4EF-E937BCEDCDB5}"/>
              </a:ext>
            </a:extLst>
          </p:cNvPr>
          <p:cNvPicPr>
            <a:picLocks noChangeAspect="1"/>
          </p:cNvPicPr>
          <p:nvPr/>
        </p:nvPicPr>
        <p:blipFill>
          <a:blip r:embed="rId3"/>
          <a:stretch>
            <a:fillRect/>
          </a:stretch>
        </p:blipFill>
        <p:spPr>
          <a:xfrm>
            <a:off x="2292111" y="2692520"/>
            <a:ext cx="1943100" cy="495300"/>
          </a:xfrm>
          <a:prstGeom prst="rect">
            <a:avLst/>
          </a:prstGeom>
        </p:spPr>
      </p:pic>
      <p:sp>
        <p:nvSpPr>
          <p:cNvPr id="10" name="CuadroTexto 9">
            <a:extLst>
              <a:ext uri="{FF2B5EF4-FFF2-40B4-BE49-F238E27FC236}">
                <a16:creationId xmlns:a16="http://schemas.microsoft.com/office/drawing/2014/main" id="{94B44E8C-A5C4-4C86-A528-84453A4AA3D6}"/>
              </a:ext>
            </a:extLst>
          </p:cNvPr>
          <p:cNvSpPr txBox="1"/>
          <p:nvPr/>
        </p:nvSpPr>
        <p:spPr>
          <a:xfrm>
            <a:off x="2754702" y="3200400"/>
            <a:ext cx="103229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err="1">
                <a:latin typeface="Helvetica"/>
                <a:cs typeface="Helvetica"/>
              </a:rPr>
              <a:t>nao.cfg</a:t>
            </a:r>
            <a:endParaRPr lang="es-ES">
              <a:latin typeface="Helvetica"/>
              <a:cs typeface="Helvetica"/>
            </a:endParaRPr>
          </a:p>
        </p:txBody>
      </p:sp>
      <p:sp>
        <p:nvSpPr>
          <p:cNvPr id="11" name="CuadroTexto 10">
            <a:extLst>
              <a:ext uri="{FF2B5EF4-FFF2-40B4-BE49-F238E27FC236}">
                <a16:creationId xmlns:a16="http://schemas.microsoft.com/office/drawing/2014/main" id="{580F54EB-92F9-434B-AD4C-491A245DBE6E}"/>
              </a:ext>
            </a:extLst>
          </p:cNvPr>
          <p:cNvSpPr txBox="1"/>
          <p:nvPr/>
        </p:nvSpPr>
        <p:spPr>
          <a:xfrm>
            <a:off x="4968815" y="5385758"/>
            <a:ext cx="143486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err="1">
                <a:latin typeface="Helvetica"/>
                <a:cs typeface="Helvetica"/>
              </a:rPr>
              <a:t>horario.cfg</a:t>
            </a:r>
            <a:endParaRPr lang="es-ES">
              <a:latin typeface="Helvetica"/>
              <a:cs typeface="Helvetica"/>
            </a:endParaRPr>
          </a:p>
        </p:txBody>
      </p:sp>
      <p:sp>
        <p:nvSpPr>
          <p:cNvPr id="12" name="CuadroTexto 11">
            <a:extLst>
              <a:ext uri="{FF2B5EF4-FFF2-40B4-BE49-F238E27FC236}">
                <a16:creationId xmlns:a16="http://schemas.microsoft.com/office/drawing/2014/main" id="{26CA5858-6715-44A1-A8C6-C94BCCDB25B6}"/>
              </a:ext>
            </a:extLst>
          </p:cNvPr>
          <p:cNvSpPr txBox="1"/>
          <p:nvPr/>
        </p:nvSpPr>
        <p:spPr>
          <a:xfrm>
            <a:off x="1503872" y="4537495"/>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2000" b="1">
                <a:solidFill>
                  <a:schemeClr val="accent5">
                    <a:lumMod val="75000"/>
                  </a:schemeClr>
                </a:solidFill>
                <a:latin typeface="Helvetica"/>
                <a:cs typeface="Helvetica"/>
              </a:rPr>
              <a:t>FICHEROS DE CONFIGURACIÓN</a:t>
            </a:r>
          </a:p>
        </p:txBody>
      </p:sp>
      <p:pic>
        <p:nvPicPr>
          <p:cNvPr id="13" name="Imagen 13" descr="Captura de pantalla de un celular&#10;&#10;Descripción generada automáticamente">
            <a:extLst>
              <a:ext uri="{FF2B5EF4-FFF2-40B4-BE49-F238E27FC236}">
                <a16:creationId xmlns:a16="http://schemas.microsoft.com/office/drawing/2014/main" id="{87C81589-8495-472D-A680-C503D0DB07A5}"/>
              </a:ext>
            </a:extLst>
          </p:cNvPr>
          <p:cNvPicPr>
            <a:picLocks noChangeAspect="1"/>
          </p:cNvPicPr>
          <p:nvPr/>
        </p:nvPicPr>
        <p:blipFill>
          <a:blip r:embed="rId4"/>
          <a:stretch>
            <a:fillRect/>
          </a:stretch>
        </p:blipFill>
        <p:spPr>
          <a:xfrm>
            <a:off x="6392174" y="1874083"/>
            <a:ext cx="4310332" cy="4173758"/>
          </a:xfrm>
          <a:prstGeom prst="rect">
            <a:avLst/>
          </a:prstGeom>
        </p:spPr>
      </p:pic>
      <p:sp>
        <p:nvSpPr>
          <p:cNvPr id="5" name="Marcador de contenido 4">
            <a:extLst>
              <a:ext uri="{FF2B5EF4-FFF2-40B4-BE49-F238E27FC236}">
                <a16:creationId xmlns:a16="http://schemas.microsoft.com/office/drawing/2014/main" id="{CD2BCEA4-2ADE-4440-A0B4-7CF50AAC0201}"/>
              </a:ext>
            </a:extLst>
          </p:cNvPr>
          <p:cNvSpPr>
            <a:spLocks noGrp="1"/>
          </p:cNvSpPr>
          <p:nvPr>
            <p:ph idx="1"/>
          </p:nvPr>
        </p:nvSpPr>
        <p:spPr>
          <a:xfrm>
            <a:off x="1500996" y="1653396"/>
            <a:ext cx="4008408" cy="720306"/>
          </a:xfrm>
        </p:spPr>
        <p:txBody>
          <a:bodyPr vert="horz" lIns="91440" tIns="45720" rIns="91440" bIns="45720" rtlCol="0" anchor="t">
            <a:normAutofit/>
          </a:bodyPr>
          <a:lstStyle/>
          <a:p>
            <a:pPr marL="383540" indent="-383540"/>
            <a:r>
              <a:rPr lang="es-ES">
                <a:latin typeface="Helvetica"/>
                <a:ea typeface="+mn-lt"/>
                <a:cs typeface="+mn-lt"/>
              </a:rPr>
              <a:t>Antes de ejecutar el sistema</a:t>
            </a:r>
          </a:p>
        </p:txBody>
      </p:sp>
    </p:spTree>
    <p:extLst>
      <p:ext uri="{BB962C8B-B14F-4D97-AF65-F5344CB8AC3E}">
        <p14:creationId xmlns:p14="http://schemas.microsoft.com/office/powerpoint/2010/main" val="39503112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4F9143-CB9D-45B6-B3CE-4412193B71B2}"/>
              </a:ext>
            </a:extLst>
          </p:cNvPr>
          <p:cNvSpPr>
            <a:spLocks noGrp="1"/>
          </p:cNvSpPr>
          <p:nvPr>
            <p:ph type="title"/>
          </p:nvPr>
        </p:nvSpPr>
        <p:spPr>
          <a:xfrm>
            <a:off x="1371600" y="685800"/>
            <a:ext cx="8947373" cy="738278"/>
          </a:xfrm>
        </p:spPr>
        <p:txBody>
          <a:bodyPr>
            <a:normAutofit/>
          </a:bodyPr>
          <a:lstStyle/>
          <a:p>
            <a:r>
              <a:rPr lang="es-ES">
                <a:latin typeface="Helvetica"/>
                <a:cs typeface="Helvetica"/>
              </a:rPr>
              <a:t>SISTEMA DE MONITORIZACIÓN</a:t>
            </a:r>
          </a:p>
        </p:txBody>
      </p:sp>
      <p:sp>
        <p:nvSpPr>
          <p:cNvPr id="9" name="Content Placeholder 8">
            <a:extLst>
              <a:ext uri="{FF2B5EF4-FFF2-40B4-BE49-F238E27FC236}">
                <a16:creationId xmlns:a16="http://schemas.microsoft.com/office/drawing/2014/main" id="{204FA422-F987-46BB-81A7-5590CA9B7FD1}"/>
              </a:ext>
            </a:extLst>
          </p:cNvPr>
          <p:cNvSpPr>
            <a:spLocks noGrp="1"/>
          </p:cNvSpPr>
          <p:nvPr>
            <p:ph idx="1"/>
          </p:nvPr>
        </p:nvSpPr>
        <p:spPr>
          <a:xfrm>
            <a:off x="1285336" y="215660"/>
            <a:ext cx="9853146" cy="375251"/>
          </a:xfrm>
        </p:spPr>
        <p:txBody>
          <a:bodyPr vert="horz" lIns="91440" tIns="45720" rIns="91440" bIns="45720" rtlCol="0" anchor="t">
            <a:normAutofit lnSpcReduction="10000"/>
          </a:bodyPr>
          <a:lstStyle/>
          <a:p>
            <a:pPr marL="383540" indent="-383540"/>
            <a:endParaRPr lang="en-US"/>
          </a:p>
          <a:p>
            <a:pPr marL="383540" indent="-383540"/>
            <a:endParaRPr lang="en-US"/>
          </a:p>
          <a:p>
            <a:pPr marL="383540" indent="-383540"/>
            <a:endParaRPr lang="en-US"/>
          </a:p>
        </p:txBody>
      </p:sp>
      <p:sp>
        <p:nvSpPr>
          <p:cNvPr id="4" name="Marcador de número de diapositiva 3">
            <a:extLst>
              <a:ext uri="{FF2B5EF4-FFF2-40B4-BE49-F238E27FC236}">
                <a16:creationId xmlns:a16="http://schemas.microsoft.com/office/drawing/2014/main" id="{0CF8353A-8953-47EE-8302-17112F603C6E}"/>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23/26</a:t>
            </a:r>
          </a:p>
        </p:txBody>
      </p:sp>
      <p:sp>
        <p:nvSpPr>
          <p:cNvPr id="5" name="Rectángulo: esquinas redondeadas 4">
            <a:extLst>
              <a:ext uri="{FF2B5EF4-FFF2-40B4-BE49-F238E27FC236}">
                <a16:creationId xmlns:a16="http://schemas.microsoft.com/office/drawing/2014/main" id="{B118BE1C-2772-484A-A9FD-56BAFDE9ACE9}"/>
              </a:ext>
            </a:extLst>
          </p:cNvPr>
          <p:cNvSpPr/>
          <p:nvPr/>
        </p:nvSpPr>
        <p:spPr>
          <a:xfrm>
            <a:off x="3841630" y="1749723"/>
            <a:ext cx="4385093" cy="1495245"/>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600" b="1">
                <a:latin typeface="Helvetica"/>
                <a:ea typeface="+mn-lt"/>
                <a:cs typeface="+mn-lt"/>
              </a:rPr>
              <a:t>SISTEMA DE MONITORIZACIÓN DE TAREAS</a:t>
            </a:r>
          </a:p>
          <a:p>
            <a:pPr algn="ctr"/>
            <a:endParaRPr lang="es-ES"/>
          </a:p>
          <a:p>
            <a:pPr algn="ctr"/>
            <a:endParaRPr lang="es-ES"/>
          </a:p>
        </p:txBody>
      </p:sp>
      <p:sp>
        <p:nvSpPr>
          <p:cNvPr id="6" name="Rectángulo: esquinas redondeadas 5">
            <a:extLst>
              <a:ext uri="{FF2B5EF4-FFF2-40B4-BE49-F238E27FC236}">
                <a16:creationId xmlns:a16="http://schemas.microsoft.com/office/drawing/2014/main" id="{1E5CB674-60FE-45A1-AADD-C651D92FE2A0}"/>
              </a:ext>
            </a:extLst>
          </p:cNvPr>
          <p:cNvSpPr/>
          <p:nvPr/>
        </p:nvSpPr>
        <p:spPr>
          <a:xfrm>
            <a:off x="4027637" y="2611467"/>
            <a:ext cx="1164564" cy="460076"/>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s-ES" sz="1400">
                <a:latin typeface="Helvetica"/>
                <a:ea typeface="+mn-lt"/>
                <a:cs typeface="+mn-lt"/>
              </a:rPr>
              <a:t>Levantarse</a:t>
            </a:r>
          </a:p>
        </p:txBody>
      </p:sp>
      <p:sp>
        <p:nvSpPr>
          <p:cNvPr id="8" name="Rectángulo 7">
            <a:extLst>
              <a:ext uri="{FF2B5EF4-FFF2-40B4-BE49-F238E27FC236}">
                <a16:creationId xmlns:a16="http://schemas.microsoft.com/office/drawing/2014/main" id="{4F7AC81F-5831-40EE-89F0-FDDF01D8B6EA}"/>
              </a:ext>
            </a:extLst>
          </p:cNvPr>
          <p:cNvSpPr/>
          <p:nvPr/>
        </p:nvSpPr>
        <p:spPr>
          <a:xfrm>
            <a:off x="1556918" y="2051648"/>
            <a:ext cx="1249541" cy="77938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1600">
                <a:latin typeface="Helvetica"/>
                <a:ea typeface="+mn-lt"/>
                <a:cs typeface="+mn-lt"/>
              </a:rPr>
              <a:t>HORARIO</a:t>
            </a:r>
          </a:p>
        </p:txBody>
      </p:sp>
      <p:sp>
        <p:nvSpPr>
          <p:cNvPr id="10" name="Rectángulo: esquinas redondeadas 9">
            <a:extLst>
              <a:ext uri="{FF2B5EF4-FFF2-40B4-BE49-F238E27FC236}">
                <a16:creationId xmlns:a16="http://schemas.microsoft.com/office/drawing/2014/main" id="{4F0E7195-48FA-4263-9C68-2C189D3C1246}"/>
              </a:ext>
            </a:extLst>
          </p:cNvPr>
          <p:cNvSpPr/>
          <p:nvPr/>
        </p:nvSpPr>
        <p:spPr>
          <a:xfrm>
            <a:off x="5321598" y="2611466"/>
            <a:ext cx="1164564" cy="460076"/>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s-ES" sz="1400">
                <a:latin typeface="Helvetica"/>
                <a:ea typeface="+mn-lt"/>
                <a:cs typeface="+mn-lt"/>
              </a:rPr>
              <a:t>Desayuno</a:t>
            </a:r>
          </a:p>
        </p:txBody>
      </p:sp>
      <p:sp>
        <p:nvSpPr>
          <p:cNvPr id="3" name="CuadroTexto 2">
            <a:extLst>
              <a:ext uri="{FF2B5EF4-FFF2-40B4-BE49-F238E27FC236}">
                <a16:creationId xmlns:a16="http://schemas.microsoft.com/office/drawing/2014/main" id="{2EC42B54-38FB-4D60-9F8F-04F09DAED3D0}"/>
              </a:ext>
            </a:extLst>
          </p:cNvPr>
          <p:cNvSpPr txBox="1"/>
          <p:nvPr/>
        </p:nvSpPr>
        <p:spPr>
          <a:xfrm>
            <a:off x="6492815" y="2654060"/>
            <a:ext cx="414068" cy="3837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b="1"/>
              <a:t>...</a:t>
            </a:r>
          </a:p>
        </p:txBody>
      </p:sp>
      <p:sp>
        <p:nvSpPr>
          <p:cNvPr id="11" name="Rectángulo: esquinas redondeadas 10">
            <a:extLst>
              <a:ext uri="{FF2B5EF4-FFF2-40B4-BE49-F238E27FC236}">
                <a16:creationId xmlns:a16="http://schemas.microsoft.com/office/drawing/2014/main" id="{2FE9385D-C6DC-4268-9C16-3EDE82C1426A}"/>
              </a:ext>
            </a:extLst>
          </p:cNvPr>
          <p:cNvSpPr/>
          <p:nvPr/>
        </p:nvSpPr>
        <p:spPr>
          <a:xfrm>
            <a:off x="6888729" y="2611465"/>
            <a:ext cx="1164564" cy="460076"/>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s-ES" sz="1400">
                <a:latin typeface="Helvetica"/>
                <a:ea typeface="+mn-lt"/>
                <a:cs typeface="+mn-lt"/>
              </a:rPr>
              <a:t>Acostarse</a:t>
            </a:r>
            <a:endParaRPr lang="es-ES">
              <a:latin typeface="Helvetica"/>
              <a:ea typeface="+mn-lt"/>
              <a:cs typeface="+mn-lt"/>
            </a:endParaRPr>
          </a:p>
        </p:txBody>
      </p:sp>
      <p:sp>
        <p:nvSpPr>
          <p:cNvPr id="7" name="Flecha: a la derecha 6">
            <a:extLst>
              <a:ext uri="{FF2B5EF4-FFF2-40B4-BE49-F238E27FC236}">
                <a16:creationId xmlns:a16="http://schemas.microsoft.com/office/drawing/2014/main" id="{55D43419-E2B5-4B51-84BE-1E9BD1B72086}"/>
              </a:ext>
            </a:extLst>
          </p:cNvPr>
          <p:cNvSpPr/>
          <p:nvPr/>
        </p:nvSpPr>
        <p:spPr>
          <a:xfrm>
            <a:off x="2860720" y="2252156"/>
            <a:ext cx="977660" cy="488830"/>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11">
            <a:extLst>
              <a:ext uri="{FF2B5EF4-FFF2-40B4-BE49-F238E27FC236}">
                <a16:creationId xmlns:a16="http://schemas.microsoft.com/office/drawing/2014/main" id="{11BCBD3B-1A92-4BBA-BEAB-0C0C7A78EC22}"/>
              </a:ext>
            </a:extLst>
          </p:cNvPr>
          <p:cNvSpPr/>
          <p:nvPr/>
        </p:nvSpPr>
        <p:spPr>
          <a:xfrm>
            <a:off x="9247516" y="1850364"/>
            <a:ext cx="1710904" cy="119332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ES" sz="1600">
                <a:latin typeface="Helvetica"/>
                <a:ea typeface="+mn-lt"/>
                <a:cs typeface="+mn-lt"/>
              </a:rPr>
              <a:t>SISTEMA DE DETECCIÓN DEL ESTADO DE ÁNIMO</a:t>
            </a:r>
          </a:p>
        </p:txBody>
      </p:sp>
      <p:sp>
        <p:nvSpPr>
          <p:cNvPr id="13" name="Flecha: a la derecha 12">
            <a:extLst>
              <a:ext uri="{FF2B5EF4-FFF2-40B4-BE49-F238E27FC236}">
                <a16:creationId xmlns:a16="http://schemas.microsoft.com/office/drawing/2014/main" id="{2C50F42C-E170-41FE-94A7-2B238D532252}"/>
              </a:ext>
            </a:extLst>
          </p:cNvPr>
          <p:cNvSpPr/>
          <p:nvPr/>
        </p:nvSpPr>
        <p:spPr>
          <a:xfrm rot="10800000">
            <a:off x="8223474" y="2252156"/>
            <a:ext cx="977660" cy="488830"/>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Flecha: a la derecha 14">
            <a:extLst>
              <a:ext uri="{FF2B5EF4-FFF2-40B4-BE49-F238E27FC236}">
                <a16:creationId xmlns:a16="http://schemas.microsoft.com/office/drawing/2014/main" id="{1F0029CA-BF1C-4896-8D55-D66DCB7950A9}"/>
              </a:ext>
            </a:extLst>
          </p:cNvPr>
          <p:cNvSpPr/>
          <p:nvPr/>
        </p:nvSpPr>
        <p:spPr>
          <a:xfrm rot="5400000">
            <a:off x="4034143" y="3381528"/>
            <a:ext cx="920150" cy="632605"/>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Flecha: a la derecha 16">
            <a:extLst>
              <a:ext uri="{FF2B5EF4-FFF2-40B4-BE49-F238E27FC236}">
                <a16:creationId xmlns:a16="http://schemas.microsoft.com/office/drawing/2014/main" id="{05DDFF22-889F-4212-B339-C8D4279D5950}"/>
              </a:ext>
            </a:extLst>
          </p:cNvPr>
          <p:cNvSpPr/>
          <p:nvPr/>
        </p:nvSpPr>
        <p:spPr>
          <a:xfrm rot="5400000">
            <a:off x="7149349" y="3421684"/>
            <a:ext cx="905773" cy="646982"/>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CuadroTexto 17">
            <a:extLst>
              <a:ext uri="{FF2B5EF4-FFF2-40B4-BE49-F238E27FC236}">
                <a16:creationId xmlns:a16="http://schemas.microsoft.com/office/drawing/2014/main" id="{C8F55B3B-5B85-4CC2-8F82-71840C59A0F2}"/>
              </a:ext>
            </a:extLst>
          </p:cNvPr>
          <p:cNvSpPr txBox="1"/>
          <p:nvPr/>
        </p:nvSpPr>
        <p:spPr>
          <a:xfrm>
            <a:off x="3301040" y="4163684"/>
            <a:ext cx="22831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b="1">
                <a:latin typeface="Helvetica"/>
                <a:ea typeface="+mn-lt"/>
                <a:cs typeface="+mn-lt"/>
              </a:rPr>
              <a:t>EJECUTAR ACCIONES TAREA</a:t>
            </a:r>
          </a:p>
        </p:txBody>
      </p:sp>
      <p:sp>
        <p:nvSpPr>
          <p:cNvPr id="19" name="CuadroTexto 18">
            <a:extLst>
              <a:ext uri="{FF2B5EF4-FFF2-40B4-BE49-F238E27FC236}">
                <a16:creationId xmlns:a16="http://schemas.microsoft.com/office/drawing/2014/main" id="{55921E4C-09F9-4B98-AB52-1312853AF445}"/>
              </a:ext>
            </a:extLst>
          </p:cNvPr>
          <p:cNvSpPr txBox="1"/>
          <p:nvPr/>
        </p:nvSpPr>
        <p:spPr>
          <a:xfrm>
            <a:off x="5192415" y="5877593"/>
            <a:ext cx="1176069" cy="58477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600" b="1">
                <a:latin typeface="Helvetica"/>
                <a:cs typeface="Helvetica"/>
              </a:rPr>
              <a:t>Libro de vida</a:t>
            </a:r>
          </a:p>
        </p:txBody>
      </p:sp>
      <p:sp>
        <p:nvSpPr>
          <p:cNvPr id="20" name="CuadroTexto 19">
            <a:extLst>
              <a:ext uri="{FF2B5EF4-FFF2-40B4-BE49-F238E27FC236}">
                <a16:creationId xmlns:a16="http://schemas.microsoft.com/office/drawing/2014/main" id="{E98D4332-8CA1-4BE0-BA22-9C8C40DB3AD2}"/>
              </a:ext>
            </a:extLst>
          </p:cNvPr>
          <p:cNvSpPr txBox="1"/>
          <p:nvPr/>
        </p:nvSpPr>
        <p:spPr>
          <a:xfrm>
            <a:off x="6564700" y="4192438"/>
            <a:ext cx="2283125"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600" b="1">
                <a:latin typeface="Helvetica"/>
                <a:ea typeface="+mn-lt"/>
                <a:cs typeface="+mn-lt"/>
              </a:rPr>
              <a:t>CONVENCER</a:t>
            </a:r>
          </a:p>
        </p:txBody>
      </p:sp>
      <p:sp>
        <p:nvSpPr>
          <p:cNvPr id="21" name="CuadroTexto 20">
            <a:extLst>
              <a:ext uri="{FF2B5EF4-FFF2-40B4-BE49-F238E27FC236}">
                <a16:creationId xmlns:a16="http://schemas.microsoft.com/office/drawing/2014/main" id="{C49520FE-753F-4ECD-BE25-68D9E61EB70E}"/>
              </a:ext>
            </a:extLst>
          </p:cNvPr>
          <p:cNvSpPr txBox="1"/>
          <p:nvPr/>
        </p:nvSpPr>
        <p:spPr>
          <a:xfrm>
            <a:off x="6547318" y="5111944"/>
            <a:ext cx="228312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400" b="1">
                <a:latin typeface="Helvetica"/>
                <a:ea typeface="+mn-lt"/>
                <a:cs typeface="+mn-lt"/>
              </a:rPr>
              <a:t>TAREA CORRECTORA</a:t>
            </a:r>
          </a:p>
        </p:txBody>
      </p:sp>
      <p:sp>
        <p:nvSpPr>
          <p:cNvPr id="22" name="Flecha: a la derecha 21">
            <a:extLst>
              <a:ext uri="{FF2B5EF4-FFF2-40B4-BE49-F238E27FC236}">
                <a16:creationId xmlns:a16="http://schemas.microsoft.com/office/drawing/2014/main" id="{9F821BAE-00B7-49A0-BE42-2AC75A2617E8}"/>
              </a:ext>
            </a:extLst>
          </p:cNvPr>
          <p:cNvSpPr/>
          <p:nvPr/>
        </p:nvSpPr>
        <p:spPr>
          <a:xfrm rot="5400000">
            <a:off x="7321876" y="4600628"/>
            <a:ext cx="632603" cy="402566"/>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CuadroTexto 22">
            <a:extLst>
              <a:ext uri="{FF2B5EF4-FFF2-40B4-BE49-F238E27FC236}">
                <a16:creationId xmlns:a16="http://schemas.microsoft.com/office/drawing/2014/main" id="{418AD3EE-10ED-4C88-BF3D-1CACEDF49376}"/>
              </a:ext>
            </a:extLst>
          </p:cNvPr>
          <p:cNvSpPr txBox="1"/>
          <p:nvPr/>
        </p:nvSpPr>
        <p:spPr>
          <a:xfrm>
            <a:off x="7603089" y="5882312"/>
            <a:ext cx="1104182" cy="58477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600" b="1">
                <a:latin typeface="Helvetica"/>
                <a:ea typeface="+mn-lt"/>
                <a:cs typeface="+mn-lt"/>
              </a:rPr>
              <a:t>Juego </a:t>
            </a:r>
          </a:p>
          <a:p>
            <a:pPr algn="ctr"/>
            <a:r>
              <a:rPr lang="es-ES" sz="1600" b="1">
                <a:latin typeface="Helvetica"/>
                <a:ea typeface="+mn-lt"/>
                <a:cs typeface="+mn-lt"/>
              </a:rPr>
              <a:t>cognitivo</a:t>
            </a:r>
          </a:p>
        </p:txBody>
      </p:sp>
      <p:sp>
        <p:nvSpPr>
          <p:cNvPr id="24" name="CuadroTexto 23">
            <a:extLst>
              <a:ext uri="{FF2B5EF4-FFF2-40B4-BE49-F238E27FC236}">
                <a16:creationId xmlns:a16="http://schemas.microsoft.com/office/drawing/2014/main" id="{D0981A4A-428B-45CB-BD3F-DEF902A458E8}"/>
              </a:ext>
            </a:extLst>
          </p:cNvPr>
          <p:cNvSpPr txBox="1"/>
          <p:nvPr/>
        </p:nvSpPr>
        <p:spPr>
          <a:xfrm>
            <a:off x="8786754" y="5885315"/>
            <a:ext cx="1933347" cy="58477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600" b="1">
                <a:latin typeface="Helvetica"/>
                <a:ea typeface="+mn-lt"/>
                <a:cs typeface="+mn-lt"/>
              </a:rPr>
              <a:t>Ejercicios de movilidad física</a:t>
            </a:r>
          </a:p>
        </p:txBody>
      </p:sp>
      <p:sp>
        <p:nvSpPr>
          <p:cNvPr id="14" name="TextBox 12">
            <a:extLst>
              <a:ext uri="{FF2B5EF4-FFF2-40B4-BE49-F238E27FC236}">
                <a16:creationId xmlns:a16="http://schemas.microsoft.com/office/drawing/2014/main" id="{4E1BE230-EEDD-4F4D-BAB1-554C985C7972}"/>
              </a:ext>
            </a:extLst>
          </p:cNvPr>
          <p:cNvSpPr txBox="1"/>
          <p:nvPr/>
        </p:nvSpPr>
        <p:spPr>
          <a:xfrm>
            <a:off x="5438976" y="4591356"/>
            <a:ext cx="199557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b="1">
                <a:latin typeface="Helvetica"/>
                <a:cs typeface="Helvetica"/>
              </a:rPr>
              <a:t>                       </a:t>
            </a:r>
            <a:r>
              <a:rPr lang="en-US" sz="1200" b="1" err="1">
                <a:latin typeface="Helvetica"/>
                <a:cs typeface="Helvetica"/>
              </a:rPr>
              <a:t>Intentos</a:t>
            </a:r>
            <a:r>
              <a:rPr lang="en-US" sz="1200" b="1">
                <a:latin typeface="Helvetica"/>
                <a:cs typeface="Helvetica"/>
              </a:rPr>
              <a:t>&gt;0</a:t>
            </a:r>
          </a:p>
        </p:txBody>
      </p:sp>
      <p:sp>
        <p:nvSpPr>
          <p:cNvPr id="16" name="TextBox 12">
            <a:extLst>
              <a:ext uri="{FF2B5EF4-FFF2-40B4-BE49-F238E27FC236}">
                <a16:creationId xmlns:a16="http://schemas.microsoft.com/office/drawing/2014/main" id="{1EE8FE28-0687-4EA3-81B7-46053F92ED59}"/>
              </a:ext>
            </a:extLst>
          </p:cNvPr>
          <p:cNvSpPr txBox="1"/>
          <p:nvPr/>
        </p:nvSpPr>
        <p:spPr>
          <a:xfrm>
            <a:off x="9066361" y="4796287"/>
            <a:ext cx="255629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b="1">
                <a:latin typeface="Helvetica"/>
                <a:cs typeface="Helvetica"/>
              </a:rPr>
              <a:t>PROPONER DESCANSO</a:t>
            </a:r>
          </a:p>
        </p:txBody>
      </p:sp>
      <p:sp>
        <p:nvSpPr>
          <p:cNvPr id="28" name="Flecha: a la derecha 27">
            <a:extLst>
              <a:ext uri="{FF2B5EF4-FFF2-40B4-BE49-F238E27FC236}">
                <a16:creationId xmlns:a16="http://schemas.microsoft.com/office/drawing/2014/main" id="{9BED5D06-3024-4C6F-8E06-05A97607CA5A}"/>
              </a:ext>
            </a:extLst>
          </p:cNvPr>
          <p:cNvSpPr/>
          <p:nvPr/>
        </p:nvSpPr>
        <p:spPr>
          <a:xfrm rot="5400000">
            <a:off x="7515968" y="5182909"/>
            <a:ext cx="373811" cy="819510"/>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CuadroTexto 28">
            <a:extLst>
              <a:ext uri="{FF2B5EF4-FFF2-40B4-BE49-F238E27FC236}">
                <a16:creationId xmlns:a16="http://schemas.microsoft.com/office/drawing/2014/main" id="{E7DC8275-9DD8-45EE-BDC8-13F2C22C093D}"/>
              </a:ext>
            </a:extLst>
          </p:cNvPr>
          <p:cNvSpPr txBox="1"/>
          <p:nvPr/>
        </p:nvSpPr>
        <p:spPr>
          <a:xfrm>
            <a:off x="6494316" y="5885315"/>
            <a:ext cx="1046672" cy="58477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1600" b="1">
                <a:latin typeface="Helvetica"/>
                <a:ea typeface="+mn-lt"/>
                <a:cs typeface="+mn-lt"/>
              </a:rPr>
              <a:t>Poner</a:t>
            </a:r>
          </a:p>
          <a:p>
            <a:pPr algn="ctr"/>
            <a:r>
              <a:rPr lang="es-ES" sz="1600" b="1">
                <a:latin typeface="Helvetica"/>
                <a:cs typeface="Helvetica"/>
              </a:rPr>
              <a:t>música</a:t>
            </a:r>
          </a:p>
        </p:txBody>
      </p:sp>
      <p:sp>
        <p:nvSpPr>
          <p:cNvPr id="30" name="TextBox 12">
            <a:extLst>
              <a:ext uri="{FF2B5EF4-FFF2-40B4-BE49-F238E27FC236}">
                <a16:creationId xmlns:a16="http://schemas.microsoft.com/office/drawing/2014/main" id="{63D38C5B-367F-4604-9F5E-208439C28F4A}"/>
              </a:ext>
            </a:extLst>
          </p:cNvPr>
          <p:cNvSpPr txBox="1"/>
          <p:nvPr/>
        </p:nvSpPr>
        <p:spPr>
          <a:xfrm>
            <a:off x="9253267" y="4523116"/>
            <a:ext cx="199557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b="1">
                <a:latin typeface="Helvetica"/>
                <a:cs typeface="Helvetica"/>
              </a:rPr>
              <a:t>Intentos=0</a:t>
            </a:r>
          </a:p>
        </p:txBody>
      </p:sp>
      <p:sp>
        <p:nvSpPr>
          <p:cNvPr id="32" name="TextBox 12">
            <a:extLst>
              <a:ext uri="{FF2B5EF4-FFF2-40B4-BE49-F238E27FC236}">
                <a16:creationId xmlns:a16="http://schemas.microsoft.com/office/drawing/2014/main" id="{E6BF7E0A-20F4-48DF-A308-003B4A96C4E2}"/>
              </a:ext>
            </a:extLst>
          </p:cNvPr>
          <p:cNvSpPr txBox="1"/>
          <p:nvPr/>
        </p:nvSpPr>
        <p:spPr>
          <a:xfrm>
            <a:off x="1374474" y="5716436"/>
            <a:ext cx="199557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latin typeface="Helvetica"/>
                <a:cs typeface="Helvetica"/>
              </a:rPr>
              <a:t>Registro</a:t>
            </a:r>
            <a:r>
              <a:rPr lang="en-US" sz="1400" i="1">
                <a:latin typeface="Helvetica"/>
                <a:cs typeface="Helvetica"/>
              </a:rPr>
              <a:t>: monitorizacion.log</a:t>
            </a:r>
          </a:p>
        </p:txBody>
      </p:sp>
      <p:sp>
        <p:nvSpPr>
          <p:cNvPr id="33" name="TextBox 12">
            <a:extLst>
              <a:ext uri="{FF2B5EF4-FFF2-40B4-BE49-F238E27FC236}">
                <a16:creationId xmlns:a16="http://schemas.microsoft.com/office/drawing/2014/main" id="{276C60BF-A58C-4079-8DE7-50778D4B139B}"/>
              </a:ext>
            </a:extLst>
          </p:cNvPr>
          <p:cNvSpPr txBox="1"/>
          <p:nvPr/>
        </p:nvSpPr>
        <p:spPr>
          <a:xfrm>
            <a:off x="2614194" y="3390136"/>
            <a:ext cx="199557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i="1">
                <a:latin typeface="Helvetica"/>
                <a:cs typeface="Helvetica"/>
              </a:rPr>
              <a:t>Si hace tarea...</a:t>
            </a:r>
          </a:p>
        </p:txBody>
      </p:sp>
      <p:sp>
        <p:nvSpPr>
          <p:cNvPr id="35" name="TextBox 12">
            <a:extLst>
              <a:ext uri="{FF2B5EF4-FFF2-40B4-BE49-F238E27FC236}">
                <a16:creationId xmlns:a16="http://schemas.microsoft.com/office/drawing/2014/main" id="{56048336-6A71-4E50-A0A8-9DF915213341}"/>
              </a:ext>
            </a:extLst>
          </p:cNvPr>
          <p:cNvSpPr txBox="1"/>
          <p:nvPr/>
        </p:nvSpPr>
        <p:spPr>
          <a:xfrm>
            <a:off x="7599216" y="3433267"/>
            <a:ext cx="199557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i="1">
                <a:latin typeface="Helvetica"/>
                <a:cs typeface="Helvetica"/>
              </a:rPr>
              <a:t>Si no hace tarea...</a:t>
            </a:r>
          </a:p>
        </p:txBody>
      </p:sp>
    </p:spTree>
    <p:extLst>
      <p:ext uri="{BB962C8B-B14F-4D97-AF65-F5344CB8AC3E}">
        <p14:creationId xmlns:p14="http://schemas.microsoft.com/office/powerpoint/2010/main" val="47367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6"/>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32"/>
                                        </p:tgtEl>
                                        <p:attrNameLst>
                                          <p:attrName>style.visibility</p:attrName>
                                        </p:attrNameLst>
                                      </p:cBhvr>
                                      <p:to>
                                        <p:strVal val="visible"/>
                                      </p:to>
                                    </p:set>
                                    <p:anim calcmode="lin" valueType="num">
                                      <p:cBhvr additive="base">
                                        <p:cTn id="71" dur="500" fill="hold"/>
                                        <p:tgtEl>
                                          <p:spTgt spid="32"/>
                                        </p:tgtEl>
                                        <p:attrNameLst>
                                          <p:attrName>ppt_x</p:attrName>
                                        </p:attrNameLst>
                                      </p:cBhvr>
                                      <p:tavLst>
                                        <p:tav tm="0">
                                          <p:val>
                                            <p:strVal val="#ppt_x"/>
                                          </p:val>
                                        </p:tav>
                                        <p:tav tm="100000">
                                          <p:val>
                                            <p:strVal val="#ppt_x"/>
                                          </p:val>
                                        </p:tav>
                                      </p:tavLst>
                                    </p:anim>
                                    <p:anim calcmode="lin" valueType="num">
                                      <p:cBhvr additive="base">
                                        <p:cTn id="72"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p:bldP spid="19" grpId="0" animBg="1"/>
      <p:bldP spid="20" grpId="0"/>
      <p:bldP spid="21" grpId="0"/>
      <p:bldP spid="22" grpId="0" animBg="1"/>
      <p:bldP spid="23" grpId="0" animBg="1"/>
      <p:bldP spid="24" grpId="0" animBg="1"/>
      <p:bldP spid="14" grpId="0"/>
      <p:bldP spid="16" grpId="0"/>
      <p:bldP spid="28" grpId="0" animBg="1"/>
      <p:bldP spid="29" grpId="0" animBg="1"/>
      <p:bldP spid="30" grpId="0"/>
      <p:bldP spid="32" grpId="0"/>
      <p:bldP spid="33" grpId="0"/>
      <p:bldP spid="3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39BD1B-CC81-43B9-A66A-32F7909964DB}"/>
              </a:ext>
            </a:extLst>
          </p:cNvPr>
          <p:cNvSpPr>
            <a:spLocks noGrp="1"/>
          </p:cNvSpPr>
          <p:nvPr>
            <p:ph type="title"/>
          </p:nvPr>
        </p:nvSpPr>
        <p:spPr/>
        <p:txBody>
          <a:bodyPr/>
          <a:lstStyle/>
          <a:p>
            <a:r>
              <a:rPr lang="es-ES">
                <a:latin typeface="Helvetica"/>
                <a:cs typeface="Helvetica"/>
              </a:rPr>
              <a:t>VÍDEO</a:t>
            </a:r>
          </a:p>
        </p:txBody>
      </p:sp>
      <p:pic>
        <p:nvPicPr>
          <p:cNvPr id="5" name="Imagen 5">
            <a:hlinkClick r:id="" action="ppaction://media"/>
            <a:extLst>
              <a:ext uri="{FF2B5EF4-FFF2-40B4-BE49-F238E27FC236}">
                <a16:creationId xmlns:a16="http://schemas.microsoft.com/office/drawing/2014/main" id="{37FF5034-FAB4-4A78-A40A-D34E1B4CD6B6}"/>
              </a:ext>
            </a:extLst>
          </p:cNvPr>
          <p:cNvPicPr>
            <a:picLocks noGrp="1" noRot="1" noChangeAspect="1"/>
          </p:cNvPicPr>
          <p:nvPr>
            <p:ph idx="1"/>
            <a:videoFile r:link="rId1"/>
          </p:nvPr>
        </p:nvPicPr>
        <p:blipFill>
          <a:blip r:embed="rId4"/>
          <a:stretch>
            <a:fillRect/>
          </a:stretch>
        </p:blipFill>
        <p:spPr>
          <a:xfrm>
            <a:off x="3296728" y="1427672"/>
            <a:ext cx="6757357" cy="4622320"/>
          </a:xfrm>
        </p:spPr>
      </p:pic>
      <p:sp>
        <p:nvSpPr>
          <p:cNvPr id="4" name="Marcador de número de diapositiva 3">
            <a:extLst>
              <a:ext uri="{FF2B5EF4-FFF2-40B4-BE49-F238E27FC236}">
                <a16:creationId xmlns:a16="http://schemas.microsoft.com/office/drawing/2014/main" id="{167D4BA4-BAF8-4A20-AD84-CA7A4654BAFA}"/>
              </a:ext>
            </a:extLst>
          </p:cNvPr>
          <p:cNvSpPr>
            <a:spLocks noGrp="1"/>
          </p:cNvSpPr>
          <p:nvPr>
            <p:ph type="sldNum" sz="quarter" idx="12"/>
          </p:nvPr>
        </p:nvSpPr>
        <p:spPr/>
        <p:txBody>
          <a:bodyPr/>
          <a:lstStyle/>
          <a:p>
            <a:r>
              <a:rPr lang="en-US"/>
              <a:t>24/26</a:t>
            </a:r>
          </a:p>
        </p:txBody>
      </p:sp>
    </p:spTree>
    <p:extLst>
      <p:ext uri="{BB962C8B-B14F-4D97-AF65-F5344CB8AC3E}">
        <p14:creationId xmlns:p14="http://schemas.microsoft.com/office/powerpoint/2010/main" val="2408259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428B33-CAFC-43DF-8F39-8C8DCE804FAF}"/>
              </a:ext>
            </a:extLst>
          </p:cNvPr>
          <p:cNvSpPr>
            <a:spLocks noGrp="1"/>
          </p:cNvSpPr>
          <p:nvPr>
            <p:ph type="title"/>
          </p:nvPr>
        </p:nvSpPr>
        <p:spPr>
          <a:xfrm>
            <a:off x="1371600" y="685800"/>
            <a:ext cx="9601200" cy="767033"/>
          </a:xfrm>
        </p:spPr>
        <p:txBody>
          <a:bodyPr/>
          <a:lstStyle/>
          <a:p>
            <a:r>
              <a:rPr lang="es-ES">
                <a:latin typeface="Helvetica"/>
                <a:cs typeface="Helvetica"/>
              </a:rPr>
              <a:t>CONCLUSIONES</a:t>
            </a:r>
          </a:p>
        </p:txBody>
      </p:sp>
      <p:sp>
        <p:nvSpPr>
          <p:cNvPr id="3" name="Marcador de contenido 2">
            <a:extLst>
              <a:ext uri="{FF2B5EF4-FFF2-40B4-BE49-F238E27FC236}">
                <a16:creationId xmlns:a16="http://schemas.microsoft.com/office/drawing/2014/main" id="{BFBC7355-7622-4742-AC70-ACD681770266}"/>
              </a:ext>
            </a:extLst>
          </p:cNvPr>
          <p:cNvSpPr>
            <a:spLocks noGrp="1"/>
          </p:cNvSpPr>
          <p:nvPr>
            <p:ph idx="1"/>
          </p:nvPr>
        </p:nvSpPr>
        <p:spPr>
          <a:xfrm>
            <a:off x="1371600" y="1825925"/>
            <a:ext cx="9601200" cy="4041475"/>
          </a:xfrm>
        </p:spPr>
        <p:txBody>
          <a:bodyPr vert="horz" lIns="91440" tIns="45720" rIns="91440" bIns="45720" rtlCol="0" anchor="t">
            <a:normAutofit/>
          </a:bodyPr>
          <a:lstStyle/>
          <a:p>
            <a:pPr marL="383540" indent="-383540" algn="just"/>
            <a:r>
              <a:rPr lang="es-ES">
                <a:latin typeface="Helvetica"/>
                <a:cs typeface="Helvetica"/>
              </a:rPr>
              <a:t>Se consiguió un sistema SAR que monitoriza la vida diaria de una persona de edad avanzada.</a:t>
            </a:r>
            <a:endParaRPr lang="es-ES"/>
          </a:p>
          <a:p>
            <a:pPr marL="383540" indent="-383540" algn="just"/>
            <a:r>
              <a:rPr lang="es-ES">
                <a:latin typeface="Helvetica"/>
                <a:cs typeface="Helvetica"/>
              </a:rPr>
              <a:t>SARDAM es el punto de arranque de una línea con gran potencial basada en el uso de robots como elemento clave de interacción.</a:t>
            </a:r>
          </a:p>
          <a:p>
            <a:pPr marL="0" indent="0">
              <a:buNone/>
            </a:pPr>
            <a:endParaRPr lang="es-ES">
              <a:latin typeface="Helvetica"/>
              <a:cs typeface="Helvetica"/>
            </a:endParaRPr>
          </a:p>
          <a:p>
            <a:pPr marL="383540" indent="-383540"/>
            <a:r>
              <a:rPr lang="es-ES">
                <a:latin typeface="Helvetica"/>
                <a:cs typeface="Helvetica"/>
              </a:rPr>
              <a:t>Trabajo futuro:</a:t>
            </a:r>
          </a:p>
          <a:p>
            <a:pPr lvl="1" indent="-383540"/>
            <a:r>
              <a:rPr lang="es-ES" i="0">
                <a:latin typeface="Helvetica"/>
                <a:cs typeface="Helvetica"/>
              </a:rPr>
              <a:t>Mejorar el sistema de detección de emociones (2ª aprox.).</a:t>
            </a:r>
          </a:p>
          <a:p>
            <a:pPr lvl="1" indent="-383540"/>
            <a:r>
              <a:rPr lang="es-ES" i="0">
                <a:latin typeface="Helvetica"/>
                <a:cs typeface="Helvetica"/>
              </a:rPr>
              <a:t>Replanificación del horario.</a:t>
            </a:r>
          </a:p>
          <a:p>
            <a:pPr lvl="1" indent="-383540"/>
            <a:r>
              <a:rPr lang="es-ES" i="0">
                <a:latin typeface="Helvetica"/>
                <a:cs typeface="Helvetica"/>
              </a:rPr>
              <a:t>Mejorar y aumentar el conjunto de tareas y actividades.</a:t>
            </a:r>
          </a:p>
          <a:p>
            <a:pPr marL="383540" indent="-383540"/>
            <a:endParaRPr lang="es-ES"/>
          </a:p>
        </p:txBody>
      </p:sp>
      <p:sp>
        <p:nvSpPr>
          <p:cNvPr id="4" name="Marcador de número de diapositiva 3">
            <a:extLst>
              <a:ext uri="{FF2B5EF4-FFF2-40B4-BE49-F238E27FC236}">
                <a16:creationId xmlns:a16="http://schemas.microsoft.com/office/drawing/2014/main" id="{A9F6D07E-5CD3-4F87-9429-57956A7489DB}"/>
              </a:ext>
            </a:extLst>
          </p:cNvPr>
          <p:cNvSpPr>
            <a:spLocks noGrp="1"/>
          </p:cNvSpPr>
          <p:nvPr>
            <p:ph type="sldNum" sz="quarter" idx="12"/>
          </p:nvPr>
        </p:nvSpPr>
        <p:spPr/>
        <p:txBody>
          <a:bodyPr/>
          <a:lstStyle/>
          <a:p>
            <a:r>
              <a:rPr lang="en-US"/>
              <a:t>25/26</a:t>
            </a:r>
          </a:p>
        </p:txBody>
      </p:sp>
    </p:spTree>
    <p:extLst>
      <p:ext uri="{BB962C8B-B14F-4D97-AF65-F5344CB8AC3E}">
        <p14:creationId xmlns:p14="http://schemas.microsoft.com/office/powerpoint/2010/main" val="476099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21">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4"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0" name="Rectangle 25">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7">
            <a:extLst>
              <a:ext uri="{FF2B5EF4-FFF2-40B4-BE49-F238E27FC236}">
                <a16:creationId xmlns:a16="http://schemas.microsoft.com/office/drawing/2014/main" id="{715374B5-D7C8-4AA9-BE65-DB7A0CA9B4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9" name="Freeform 6">
              <a:extLst>
                <a:ext uri="{FF2B5EF4-FFF2-40B4-BE49-F238E27FC236}">
                  <a16:creationId xmlns:a16="http://schemas.microsoft.com/office/drawing/2014/main" id="{C73A7452-ED0F-4903-A620-8D103E556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25" name="Freeform 6">
              <a:extLst>
                <a:ext uri="{FF2B5EF4-FFF2-40B4-BE49-F238E27FC236}">
                  <a16:creationId xmlns:a16="http://schemas.microsoft.com/office/drawing/2014/main" id="{F6A3F6CE-D581-4C37-8822-4F4A68325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2" name="Título 1">
            <a:extLst>
              <a:ext uri="{FF2B5EF4-FFF2-40B4-BE49-F238E27FC236}">
                <a16:creationId xmlns:a16="http://schemas.microsoft.com/office/drawing/2014/main" id="{F666E356-548E-42AD-AB17-D89E13ACC6F1}"/>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a:t>fin</a:t>
            </a:r>
          </a:p>
        </p:txBody>
      </p:sp>
      <p:sp>
        <p:nvSpPr>
          <p:cNvPr id="3" name="Marcador de contenido 2">
            <a:extLst>
              <a:ext uri="{FF2B5EF4-FFF2-40B4-BE49-F238E27FC236}">
                <a16:creationId xmlns:a16="http://schemas.microsoft.com/office/drawing/2014/main" id="{67B06F22-B5F0-449C-BA5F-8D37AF5B9E6E}"/>
              </a:ext>
            </a:extLst>
          </p:cNvPr>
          <p:cNvSpPr>
            <a:spLocks noGrp="1"/>
          </p:cNvSpPr>
          <p:nvPr>
            <p:ph type="body" idx="1"/>
          </p:nvPr>
        </p:nvSpPr>
        <p:spPr>
          <a:xfrm>
            <a:off x="2679906" y="3956279"/>
            <a:ext cx="6831673" cy="1086237"/>
          </a:xfrm>
        </p:spPr>
        <p:txBody>
          <a:bodyPr vert="horz" lIns="91440" tIns="45720" rIns="91440" bIns="45720" rtlCol="0">
            <a:normAutofit/>
          </a:bodyPr>
          <a:lstStyle/>
          <a:p>
            <a:pPr algn="ctr">
              <a:spcAft>
                <a:spcPts val="600"/>
              </a:spcAft>
            </a:pPr>
            <a:r>
              <a:rPr lang="en-US" sz="2300"/>
              <a:t>¿Preguntas?</a:t>
            </a:r>
          </a:p>
        </p:txBody>
      </p:sp>
      <p:sp>
        <p:nvSpPr>
          <p:cNvPr id="4" name="Marcador de número de diapositiva 3">
            <a:extLst>
              <a:ext uri="{FF2B5EF4-FFF2-40B4-BE49-F238E27FC236}">
                <a16:creationId xmlns:a16="http://schemas.microsoft.com/office/drawing/2014/main" id="{9FBB63DC-EB82-4A6C-A266-FF59B138DDF1}"/>
              </a:ext>
            </a:extLst>
          </p:cNvPr>
          <p:cNvSpPr>
            <a:spLocks noGrp="1"/>
          </p:cNvSpPr>
          <p:nvPr>
            <p:ph type="sldNum" sz="quarter" idx="12"/>
          </p:nvPr>
        </p:nvSpPr>
        <p:spPr>
          <a:xfrm>
            <a:off x="9916947" y="6740933"/>
            <a:ext cx="1596292" cy="404614"/>
          </a:xfrm>
        </p:spPr>
        <p:txBody>
          <a:bodyPr vert="horz" lIns="91440" tIns="45720" rIns="91440" bIns="45720" rtlCol="0" anchor="ctr">
            <a:normAutofit/>
          </a:bodyPr>
          <a:lstStyle/>
          <a:p>
            <a:pPr>
              <a:spcAft>
                <a:spcPts val="600"/>
              </a:spcAft>
            </a:pPr>
            <a:fld id="{69E57DC2-970A-4B3E-BB1C-7A09969E49DF}" type="slidenum">
              <a:rPr lang="en-US" kern="1200" baseline="0" dirty="0">
                <a:solidFill>
                  <a:schemeClr val="tx2"/>
                </a:solidFill>
                <a:latin typeface="+mn-lt"/>
                <a:ea typeface="+mn-ea"/>
                <a:cs typeface="+mn-cs"/>
              </a:rPr>
              <a:pPr>
                <a:spcAft>
                  <a:spcPts val="600"/>
                </a:spcAft>
              </a:pPr>
              <a:t>26</a:t>
            </a:fld>
            <a:endParaRPr lang="en-US" kern="1200" baseline="0">
              <a:solidFill>
                <a:schemeClr val="tx2"/>
              </a:solidFill>
              <a:latin typeface="+mn-lt"/>
              <a:ea typeface="+mn-ea"/>
              <a:cs typeface="+mn-cs"/>
            </a:endParaRPr>
          </a:p>
        </p:txBody>
      </p:sp>
    </p:spTree>
    <p:extLst>
      <p:ext uri="{BB962C8B-B14F-4D97-AF65-F5344CB8AC3E}">
        <p14:creationId xmlns:p14="http://schemas.microsoft.com/office/powerpoint/2010/main" val="1660054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D8B608-C4D3-441D-9D42-925C85770BE6}"/>
              </a:ext>
            </a:extLst>
          </p:cNvPr>
          <p:cNvSpPr>
            <a:spLocks noGrp="1"/>
          </p:cNvSpPr>
          <p:nvPr>
            <p:ph type="title"/>
          </p:nvPr>
        </p:nvSpPr>
        <p:spPr>
          <a:xfrm>
            <a:off x="1023562" y="685800"/>
            <a:ext cx="10493524" cy="1485900"/>
          </a:xfrm>
        </p:spPr>
        <p:txBody>
          <a:bodyPr>
            <a:normAutofit/>
          </a:bodyPr>
          <a:lstStyle/>
          <a:p>
            <a:r>
              <a:rPr lang="es-ES">
                <a:latin typeface="Helvetica"/>
                <a:cs typeface="Helvetica"/>
              </a:rPr>
              <a:t>OBJETIVO</a:t>
            </a:r>
          </a:p>
        </p:txBody>
      </p:sp>
      <p:sp>
        <p:nvSpPr>
          <p:cNvPr id="16" name="Rectangle 15">
            <a:extLst>
              <a:ext uri="{FF2B5EF4-FFF2-40B4-BE49-F238E27FC236}">
                <a16:creationId xmlns:a16="http://schemas.microsoft.com/office/drawing/2014/main" id="{B9F89C22-0475-4427-B7C8-0269AD40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04D9AD3E-F011-4672-94A0-F109D0FF497C}"/>
              </a:ext>
            </a:extLst>
          </p:cNvPr>
          <p:cNvSpPr>
            <a:spLocks noGrp="1"/>
          </p:cNvSpPr>
          <p:nvPr>
            <p:ph idx="1"/>
          </p:nvPr>
        </p:nvSpPr>
        <p:spPr>
          <a:xfrm>
            <a:off x="1368619" y="2242868"/>
            <a:ext cx="5690663" cy="3581400"/>
          </a:xfrm>
        </p:spPr>
        <p:txBody>
          <a:bodyPr vert="horz" lIns="91440" tIns="45720" rIns="91440" bIns="45720" rtlCol="0" anchor="t">
            <a:normAutofit/>
          </a:bodyPr>
          <a:lstStyle/>
          <a:p>
            <a:pPr marL="383540" indent="-383540" algn="just"/>
            <a:r>
              <a:rPr lang="es-ES" u="sng">
                <a:latin typeface="Helvetica"/>
                <a:cs typeface="Helvetica"/>
              </a:rPr>
              <a:t>Objetivo global</a:t>
            </a:r>
            <a:r>
              <a:rPr lang="es-ES">
                <a:latin typeface="Helvetica"/>
                <a:cs typeface="Helvetica"/>
              </a:rPr>
              <a:t>: Crear un sistema de monitorización de la rutina diaria de una persona mayor utilizando un robot humanoide.</a:t>
            </a:r>
            <a:endParaRPr lang="en-US"/>
          </a:p>
          <a:p>
            <a:pPr lvl="1" indent="-383540" algn="just"/>
            <a:r>
              <a:rPr lang="es-ES" i="0">
                <a:latin typeface="Helvetica"/>
                <a:ea typeface="+mn-lt"/>
                <a:cs typeface="+mn-lt"/>
              </a:rPr>
              <a:t>Se apoyará de un módulo de detección del estado de ánimo que adaptará las actividades a sugerir dependiendo del estado del sujeto.</a:t>
            </a:r>
          </a:p>
        </p:txBody>
      </p:sp>
      <p:pic>
        <p:nvPicPr>
          <p:cNvPr id="11" name="Graphic 7">
            <a:extLst>
              <a:ext uri="{FF2B5EF4-FFF2-40B4-BE49-F238E27FC236}">
                <a16:creationId xmlns:a16="http://schemas.microsoft.com/office/drawing/2014/main" id="{59583D01-8B1F-424C-989A-7C4EF0E6C4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36828" y="1717631"/>
            <a:ext cx="3542618" cy="3542618"/>
          </a:xfrm>
          <a:prstGeom prst="rect">
            <a:avLst/>
          </a:prstGeom>
        </p:spPr>
      </p:pic>
      <p:sp>
        <p:nvSpPr>
          <p:cNvPr id="4" name="Marcador de número de diapositiva 3">
            <a:extLst>
              <a:ext uri="{FF2B5EF4-FFF2-40B4-BE49-F238E27FC236}">
                <a16:creationId xmlns:a16="http://schemas.microsoft.com/office/drawing/2014/main" id="{73596E55-AA68-4D41-9156-B8AC2F94B6BB}"/>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3/26</a:t>
            </a:r>
          </a:p>
        </p:txBody>
      </p:sp>
    </p:spTree>
    <p:extLst>
      <p:ext uri="{BB962C8B-B14F-4D97-AF65-F5344CB8AC3E}">
        <p14:creationId xmlns:p14="http://schemas.microsoft.com/office/powerpoint/2010/main" val="1178233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825E602A-53EB-4CB1-9633-3EC058740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4E7FFD3-E581-4C19-B83E-B08B5388CA44}"/>
              </a:ext>
            </a:extLst>
          </p:cNvPr>
          <p:cNvSpPr>
            <a:spLocks noGrp="1"/>
          </p:cNvSpPr>
          <p:nvPr>
            <p:ph type="title"/>
          </p:nvPr>
        </p:nvSpPr>
        <p:spPr>
          <a:xfrm>
            <a:off x="5100824" y="685800"/>
            <a:ext cx="6176776" cy="1485900"/>
          </a:xfrm>
        </p:spPr>
        <p:txBody>
          <a:bodyPr>
            <a:normAutofit/>
          </a:bodyPr>
          <a:lstStyle/>
          <a:p>
            <a:r>
              <a:rPr lang="es-ES">
                <a:latin typeface="Helvetica"/>
                <a:ea typeface="+mj-lt"/>
                <a:cs typeface="+mj-lt"/>
              </a:rPr>
              <a:t>TECNOLOGÍA UTILIZADA</a:t>
            </a:r>
            <a:endParaRPr lang="es-ES">
              <a:latin typeface="Helvetica"/>
              <a:cs typeface="Helvetica"/>
            </a:endParaRPr>
          </a:p>
        </p:txBody>
      </p:sp>
      <p:pic>
        <p:nvPicPr>
          <p:cNvPr id="5" name="Imagen 6" descr="Imagen que contiene tabla, hecho, lego, grupo&#10;&#10;Descripción generada automáticamente">
            <a:extLst>
              <a:ext uri="{FF2B5EF4-FFF2-40B4-BE49-F238E27FC236}">
                <a16:creationId xmlns:a16="http://schemas.microsoft.com/office/drawing/2014/main" id="{678CC959-317E-4CDB-A895-E4DBE695BEAA}"/>
              </a:ext>
            </a:extLst>
          </p:cNvPr>
          <p:cNvPicPr>
            <a:picLocks noChangeAspect="1"/>
          </p:cNvPicPr>
          <p:nvPr/>
        </p:nvPicPr>
        <p:blipFill>
          <a:blip r:embed="rId3"/>
          <a:stretch>
            <a:fillRect/>
          </a:stretch>
        </p:blipFill>
        <p:spPr>
          <a:xfrm>
            <a:off x="1344810" y="643467"/>
            <a:ext cx="1683924" cy="2705100"/>
          </a:xfrm>
          <a:prstGeom prst="rect">
            <a:avLst/>
          </a:prstGeom>
          <a:ln>
            <a:noFill/>
          </a:ln>
          <a:effectLst/>
        </p:spPr>
      </p:pic>
      <p:pic>
        <p:nvPicPr>
          <p:cNvPr id="8" name="Imagen 6" descr="Imagen que contiene texto, mapa&#10;&#10;Descripción generada automáticamente">
            <a:extLst>
              <a:ext uri="{FF2B5EF4-FFF2-40B4-BE49-F238E27FC236}">
                <a16:creationId xmlns:a16="http://schemas.microsoft.com/office/drawing/2014/main" id="{BE1DBC57-9EFA-462E-AC41-8599E66B9737}"/>
              </a:ext>
            </a:extLst>
          </p:cNvPr>
          <p:cNvPicPr>
            <a:picLocks noChangeAspect="1"/>
          </p:cNvPicPr>
          <p:nvPr/>
        </p:nvPicPr>
        <p:blipFill>
          <a:blip r:embed="rId4"/>
          <a:stretch>
            <a:fillRect/>
          </a:stretch>
        </p:blipFill>
        <p:spPr>
          <a:xfrm>
            <a:off x="571788" y="3509434"/>
            <a:ext cx="3229969" cy="2705100"/>
          </a:xfrm>
          <a:prstGeom prst="rect">
            <a:avLst/>
          </a:prstGeom>
          <a:ln>
            <a:noFill/>
          </a:ln>
          <a:effectLst/>
        </p:spPr>
      </p:pic>
      <p:sp>
        <p:nvSpPr>
          <p:cNvPr id="19" name="Rectangle 14">
            <a:extLst>
              <a:ext uri="{FF2B5EF4-FFF2-40B4-BE49-F238E27FC236}">
                <a16:creationId xmlns:a16="http://schemas.microsoft.com/office/drawing/2014/main" id="{E832F3F2-2294-4A8D-ABDC-234B853C7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B7523BCB-FB81-40A8-8601-A30293C634BC}"/>
              </a:ext>
            </a:extLst>
          </p:cNvPr>
          <p:cNvSpPr>
            <a:spLocks noGrp="1"/>
          </p:cNvSpPr>
          <p:nvPr>
            <p:ph idx="1"/>
          </p:nvPr>
        </p:nvSpPr>
        <p:spPr>
          <a:xfrm>
            <a:off x="5100824" y="2286000"/>
            <a:ext cx="6176776" cy="3581400"/>
          </a:xfrm>
        </p:spPr>
        <p:txBody>
          <a:bodyPr vert="horz" lIns="91440" tIns="45720" rIns="91440" bIns="45720" rtlCol="0">
            <a:normAutofit/>
          </a:bodyPr>
          <a:lstStyle/>
          <a:p>
            <a:pPr marL="383540" indent="-383540">
              <a:spcBef>
                <a:spcPts val="0"/>
              </a:spcBef>
              <a:spcAft>
                <a:spcPts val="1500"/>
              </a:spcAft>
            </a:pPr>
            <a:r>
              <a:rPr lang="es-ES">
                <a:latin typeface="Helvetica"/>
                <a:ea typeface="+mn-lt"/>
                <a:cs typeface="+mn-lt"/>
              </a:rPr>
              <a:t>Robot NAO V5 </a:t>
            </a:r>
            <a:r>
              <a:rPr lang="es-ES" i="1">
                <a:latin typeface="Helvetica"/>
                <a:ea typeface="+mn-lt"/>
                <a:cs typeface="+mn-lt"/>
              </a:rPr>
              <a:t>Evolution</a:t>
            </a:r>
            <a:r>
              <a:rPr lang="es-ES">
                <a:latin typeface="Helvetica"/>
                <a:ea typeface="+mn-lt"/>
                <a:cs typeface="+mn-lt"/>
              </a:rPr>
              <a:t>.</a:t>
            </a:r>
            <a:endParaRPr lang="en-US">
              <a:latin typeface="Helvetica"/>
              <a:ea typeface="+mn-lt"/>
              <a:cs typeface="+mn-lt"/>
            </a:endParaRPr>
          </a:p>
          <a:p>
            <a:pPr lvl="1" indent="-383540">
              <a:spcBef>
                <a:spcPts val="0"/>
              </a:spcBef>
              <a:spcAft>
                <a:spcPts val="1500"/>
              </a:spcAft>
            </a:pPr>
            <a:r>
              <a:rPr lang="es-ES" i="0" err="1">
                <a:latin typeface="Helvetica"/>
                <a:ea typeface="+mn-lt"/>
                <a:cs typeface="+mn-lt"/>
              </a:rPr>
              <a:t>NAOqi</a:t>
            </a:r>
            <a:r>
              <a:rPr lang="es-ES" i="0">
                <a:latin typeface="Helvetica"/>
                <a:ea typeface="+mn-lt"/>
                <a:cs typeface="+mn-lt"/>
              </a:rPr>
              <a:t> OS y </a:t>
            </a:r>
            <a:r>
              <a:rPr lang="es-ES" i="0" err="1">
                <a:latin typeface="Helvetica"/>
                <a:ea typeface="+mn-lt"/>
                <a:cs typeface="+mn-lt"/>
              </a:rPr>
              <a:t>NAOqi</a:t>
            </a:r>
            <a:r>
              <a:rPr lang="es-ES" i="0">
                <a:latin typeface="Helvetica"/>
                <a:ea typeface="+mn-lt"/>
                <a:cs typeface="+mn-lt"/>
              </a:rPr>
              <a:t> API</a:t>
            </a:r>
            <a:r>
              <a:rPr lang="es-ES">
                <a:latin typeface="Helvetica"/>
                <a:ea typeface="+mn-lt"/>
                <a:cs typeface="+mn-lt"/>
              </a:rPr>
              <a:t>.</a:t>
            </a:r>
          </a:p>
          <a:p>
            <a:pPr marL="383540" indent="-383540">
              <a:spcBef>
                <a:spcPts val="0"/>
              </a:spcBef>
              <a:spcAft>
                <a:spcPts val="1500"/>
              </a:spcAft>
            </a:pPr>
            <a:r>
              <a:rPr lang="es-ES" i="0" err="1">
                <a:latin typeface="Helvetica"/>
                <a:ea typeface="+mn-lt"/>
                <a:cs typeface="+mn-lt"/>
              </a:rPr>
              <a:t>FaceNet</a:t>
            </a:r>
            <a:r>
              <a:rPr lang="es-ES" i="0">
                <a:latin typeface="Helvetica"/>
                <a:ea typeface="+mn-lt"/>
                <a:cs typeface="+mn-lt"/>
              </a:rPr>
              <a:t>.</a:t>
            </a:r>
            <a:endParaRPr lang="en-US">
              <a:latin typeface="Helvetica"/>
              <a:ea typeface="+mn-lt"/>
              <a:cs typeface="+mn-lt"/>
            </a:endParaRPr>
          </a:p>
          <a:p>
            <a:pPr marL="383540" indent="-383540">
              <a:spcBef>
                <a:spcPts val="0"/>
              </a:spcBef>
              <a:spcAft>
                <a:spcPts val="1500"/>
              </a:spcAft>
            </a:pPr>
            <a:r>
              <a:rPr lang="es-ES" i="0">
                <a:latin typeface="Helvetica"/>
                <a:ea typeface="+mn-lt"/>
                <a:cs typeface="+mn-lt"/>
              </a:rPr>
              <a:t>YOLO.</a:t>
            </a:r>
            <a:endParaRPr lang="en-US">
              <a:latin typeface="Helvetica"/>
              <a:ea typeface="+mn-lt"/>
              <a:cs typeface="+mn-lt"/>
            </a:endParaRPr>
          </a:p>
          <a:p>
            <a:pPr marL="383540" indent="-383540">
              <a:spcBef>
                <a:spcPts val="0"/>
              </a:spcBef>
              <a:spcAft>
                <a:spcPts val="1500"/>
              </a:spcAft>
            </a:pPr>
            <a:r>
              <a:rPr lang="es-ES" i="0" err="1">
                <a:latin typeface="Helvetica"/>
                <a:ea typeface="+mn-lt"/>
                <a:cs typeface="+mn-lt"/>
              </a:rPr>
              <a:t>FaceEmotion_ID</a:t>
            </a:r>
            <a:r>
              <a:rPr lang="es-ES" i="0">
                <a:latin typeface="Helvetica"/>
                <a:ea typeface="+mn-lt"/>
                <a:cs typeface="+mn-lt"/>
              </a:rPr>
              <a:t>.</a:t>
            </a:r>
            <a:endParaRPr lang="es-ES" i="1">
              <a:latin typeface="Helvetica"/>
              <a:ea typeface="+mn-lt"/>
              <a:cs typeface="Helvetica"/>
            </a:endParaRPr>
          </a:p>
          <a:p>
            <a:pPr marL="383540" indent="-383540">
              <a:spcBef>
                <a:spcPts val="0"/>
              </a:spcBef>
              <a:spcAft>
                <a:spcPts val="1500"/>
              </a:spcAft>
            </a:pPr>
            <a:r>
              <a:rPr lang="es-ES" i="0">
                <a:latin typeface="Helvetica"/>
                <a:ea typeface="+mn-lt"/>
                <a:cs typeface="+mn-lt"/>
              </a:rPr>
              <a:t>Google </a:t>
            </a:r>
            <a:r>
              <a:rPr lang="es-ES" i="0" err="1">
                <a:latin typeface="Helvetica"/>
                <a:ea typeface="+mn-lt"/>
                <a:cs typeface="+mn-lt"/>
              </a:rPr>
              <a:t>SpeechRecognition</a:t>
            </a:r>
            <a:r>
              <a:rPr lang="es-ES" i="0">
                <a:latin typeface="Helvetica"/>
                <a:ea typeface="+mn-lt"/>
                <a:cs typeface="+mn-lt"/>
              </a:rPr>
              <a:t>.</a:t>
            </a:r>
            <a:endParaRPr lang="es-ES" i="1">
              <a:latin typeface="Helvetica"/>
              <a:cs typeface="Helvetica"/>
            </a:endParaRPr>
          </a:p>
        </p:txBody>
      </p:sp>
      <p:sp>
        <p:nvSpPr>
          <p:cNvPr id="4" name="Marcador de número de diapositiva 3">
            <a:extLst>
              <a:ext uri="{FF2B5EF4-FFF2-40B4-BE49-F238E27FC236}">
                <a16:creationId xmlns:a16="http://schemas.microsoft.com/office/drawing/2014/main" id="{FB310AB2-13B0-47FB-B349-4EC20F0F3A08}"/>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4/26</a:t>
            </a:r>
          </a:p>
        </p:txBody>
      </p:sp>
    </p:spTree>
    <p:extLst>
      <p:ext uri="{BB962C8B-B14F-4D97-AF65-F5344CB8AC3E}">
        <p14:creationId xmlns:p14="http://schemas.microsoft.com/office/powerpoint/2010/main" val="3964720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68EB8E-C793-452D-B93B-C2CDE2DC86C5}"/>
              </a:ext>
            </a:extLst>
          </p:cNvPr>
          <p:cNvSpPr>
            <a:spLocks noGrp="1"/>
          </p:cNvSpPr>
          <p:nvPr>
            <p:ph type="title"/>
          </p:nvPr>
        </p:nvSpPr>
        <p:spPr>
          <a:xfrm>
            <a:off x="1371600" y="685800"/>
            <a:ext cx="9601200" cy="824542"/>
          </a:xfrm>
        </p:spPr>
        <p:txBody>
          <a:bodyPr/>
          <a:lstStyle/>
          <a:p>
            <a:r>
              <a:rPr lang="es-ES">
                <a:latin typeface="Helvetica"/>
                <a:cs typeface="Helvetica"/>
              </a:rPr>
              <a:t>METODOLOGÍA</a:t>
            </a:r>
          </a:p>
        </p:txBody>
      </p:sp>
      <p:sp>
        <p:nvSpPr>
          <p:cNvPr id="3" name="Marcador de contenido 2">
            <a:extLst>
              <a:ext uri="{FF2B5EF4-FFF2-40B4-BE49-F238E27FC236}">
                <a16:creationId xmlns:a16="http://schemas.microsoft.com/office/drawing/2014/main" id="{4A6D2062-4545-413A-86DA-2D137C66227A}"/>
              </a:ext>
            </a:extLst>
          </p:cNvPr>
          <p:cNvSpPr>
            <a:spLocks noGrp="1"/>
          </p:cNvSpPr>
          <p:nvPr>
            <p:ph idx="1"/>
          </p:nvPr>
        </p:nvSpPr>
        <p:spPr>
          <a:xfrm>
            <a:off x="1371600" y="1725286"/>
            <a:ext cx="9946256" cy="4142114"/>
          </a:xfrm>
        </p:spPr>
        <p:txBody>
          <a:bodyPr vert="horz" lIns="91440" tIns="45720" rIns="91440" bIns="45720" rtlCol="0" anchor="t">
            <a:normAutofit/>
          </a:bodyPr>
          <a:lstStyle/>
          <a:p>
            <a:pPr marL="383540" indent="-383540"/>
            <a:r>
              <a:rPr lang="es-ES">
                <a:latin typeface="Helvetica"/>
                <a:cs typeface="Helvetica"/>
              </a:rPr>
              <a:t>La metodología utilizada es el Proceso Unificado de Desarrollo Software.</a:t>
            </a:r>
          </a:p>
          <a:p>
            <a:pPr marL="383540" indent="-383540"/>
            <a:r>
              <a:rPr lang="es-ES">
                <a:latin typeface="Helvetica"/>
                <a:cs typeface="Helvetica"/>
              </a:rPr>
              <a:t>Planificación del proyecto:</a:t>
            </a:r>
          </a:p>
        </p:txBody>
      </p:sp>
      <p:sp>
        <p:nvSpPr>
          <p:cNvPr id="4" name="Marcador de número de diapositiva 3">
            <a:extLst>
              <a:ext uri="{FF2B5EF4-FFF2-40B4-BE49-F238E27FC236}">
                <a16:creationId xmlns:a16="http://schemas.microsoft.com/office/drawing/2014/main" id="{50C67C87-1CA8-4E60-9C2F-EB5ABEE37062}"/>
              </a:ext>
            </a:extLst>
          </p:cNvPr>
          <p:cNvSpPr>
            <a:spLocks noGrp="1"/>
          </p:cNvSpPr>
          <p:nvPr>
            <p:ph type="sldNum" sz="quarter" idx="12"/>
          </p:nvPr>
        </p:nvSpPr>
        <p:spPr/>
        <p:txBody>
          <a:bodyPr/>
          <a:lstStyle/>
          <a:p>
            <a:r>
              <a:rPr lang="en-US"/>
              <a:t>5/26</a:t>
            </a:r>
          </a:p>
        </p:txBody>
      </p:sp>
      <p:pic>
        <p:nvPicPr>
          <p:cNvPr id="6" name="Imagen 5" descr="Una captura de pantalla de un celular&#10;&#10;Descripción generada automáticamente">
            <a:extLst>
              <a:ext uri="{FF2B5EF4-FFF2-40B4-BE49-F238E27FC236}">
                <a16:creationId xmlns:a16="http://schemas.microsoft.com/office/drawing/2014/main" id="{5ADB2757-C6E0-4FA0-80A0-B475AFE1F338}"/>
              </a:ext>
            </a:extLst>
          </p:cNvPr>
          <p:cNvPicPr>
            <a:picLocks noChangeAspect="1"/>
          </p:cNvPicPr>
          <p:nvPr/>
        </p:nvPicPr>
        <p:blipFill>
          <a:blip r:embed="rId3"/>
          <a:stretch>
            <a:fillRect/>
          </a:stretch>
        </p:blipFill>
        <p:spPr>
          <a:xfrm>
            <a:off x="1371600" y="2860287"/>
            <a:ext cx="10291313" cy="3309846"/>
          </a:xfrm>
          <a:prstGeom prst="rect">
            <a:avLst/>
          </a:prstGeom>
        </p:spPr>
      </p:pic>
    </p:spTree>
    <p:extLst>
      <p:ext uri="{BB962C8B-B14F-4D97-AF65-F5344CB8AC3E}">
        <p14:creationId xmlns:p14="http://schemas.microsoft.com/office/powerpoint/2010/main" val="4082822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6" descr="Un hombre posa de frente&#10;&#10;Descripción generada automáticamente">
            <a:extLst>
              <a:ext uri="{FF2B5EF4-FFF2-40B4-BE49-F238E27FC236}">
                <a16:creationId xmlns:a16="http://schemas.microsoft.com/office/drawing/2014/main" id="{16D83BEE-33B9-4080-97A4-321B02DE330B}"/>
              </a:ext>
            </a:extLst>
          </p:cNvPr>
          <p:cNvPicPr>
            <a:picLocks noChangeAspect="1"/>
          </p:cNvPicPr>
          <p:nvPr/>
        </p:nvPicPr>
        <p:blipFill>
          <a:blip r:embed="rId3"/>
          <a:stretch>
            <a:fillRect/>
          </a:stretch>
        </p:blipFill>
        <p:spPr>
          <a:xfrm>
            <a:off x="8548778" y="3104880"/>
            <a:ext cx="1736785" cy="1165827"/>
          </a:xfrm>
          <a:prstGeom prst="rect">
            <a:avLst/>
          </a:prstGeom>
        </p:spPr>
      </p:pic>
      <p:sp>
        <p:nvSpPr>
          <p:cNvPr id="2" name="Título 1">
            <a:extLst>
              <a:ext uri="{FF2B5EF4-FFF2-40B4-BE49-F238E27FC236}">
                <a16:creationId xmlns:a16="http://schemas.microsoft.com/office/drawing/2014/main" id="{9F707ABB-D82B-409A-8DBB-49DCBB9F66F7}"/>
              </a:ext>
            </a:extLst>
          </p:cNvPr>
          <p:cNvSpPr>
            <a:spLocks noGrp="1"/>
          </p:cNvSpPr>
          <p:nvPr>
            <p:ph type="title"/>
          </p:nvPr>
        </p:nvSpPr>
        <p:spPr>
          <a:xfrm>
            <a:off x="1371600" y="685800"/>
            <a:ext cx="9601200" cy="910806"/>
          </a:xfrm>
        </p:spPr>
        <p:txBody>
          <a:bodyPr/>
          <a:lstStyle/>
          <a:p>
            <a:r>
              <a:rPr lang="es-ES">
                <a:latin typeface="Helvetica"/>
                <a:cs typeface="Helvetica"/>
              </a:rPr>
              <a:t>CAPTURA DE REQUISITOS</a:t>
            </a:r>
          </a:p>
        </p:txBody>
      </p:sp>
      <p:sp>
        <p:nvSpPr>
          <p:cNvPr id="3" name="Marcador de contenido 2">
            <a:extLst>
              <a:ext uri="{FF2B5EF4-FFF2-40B4-BE49-F238E27FC236}">
                <a16:creationId xmlns:a16="http://schemas.microsoft.com/office/drawing/2014/main" id="{29E960DA-7F68-4F3E-9A96-F6006F302B3F}"/>
              </a:ext>
            </a:extLst>
          </p:cNvPr>
          <p:cNvSpPr>
            <a:spLocks noGrp="1"/>
          </p:cNvSpPr>
          <p:nvPr>
            <p:ph idx="1"/>
          </p:nvPr>
        </p:nvSpPr>
        <p:spPr>
          <a:xfrm>
            <a:off x="1371600" y="1710907"/>
            <a:ext cx="6740106" cy="4947246"/>
          </a:xfrm>
        </p:spPr>
        <p:txBody>
          <a:bodyPr vert="horz" lIns="91440" tIns="45720" rIns="91440" bIns="45720" rtlCol="0" anchor="t">
            <a:normAutofit fontScale="92500" lnSpcReduction="10000"/>
          </a:bodyPr>
          <a:lstStyle/>
          <a:p>
            <a:pPr marL="383540" indent="-383540" algn="just"/>
            <a:r>
              <a:rPr lang="es-ES" u="sng">
                <a:latin typeface="Helvetica"/>
                <a:cs typeface="Helvetica"/>
              </a:rPr>
              <a:t>Participantes</a:t>
            </a:r>
            <a:r>
              <a:rPr lang="es-ES">
                <a:latin typeface="Helvetica"/>
                <a:cs typeface="Helvetica"/>
              </a:rPr>
              <a:t>: Directores del proyecto, estudiante y psicóloga de la residencia de mayores SUACASA (San Sadurniño).</a:t>
            </a:r>
          </a:p>
          <a:p>
            <a:pPr marL="383540" indent="-383540"/>
            <a:r>
              <a:rPr lang="es-ES">
                <a:latin typeface="Helvetica"/>
                <a:cs typeface="Helvetica"/>
              </a:rPr>
              <a:t>1ª captura de requisitos.</a:t>
            </a:r>
          </a:p>
          <a:p>
            <a:pPr lvl="1" indent="-383540"/>
            <a:r>
              <a:rPr lang="es-ES" i="0">
                <a:latin typeface="Helvetica"/>
                <a:cs typeface="Helvetica"/>
              </a:rPr>
              <a:t>Definición de la finalidad del sistema.</a:t>
            </a:r>
          </a:p>
          <a:p>
            <a:pPr lvl="1" indent="-383540" algn="just"/>
            <a:r>
              <a:rPr lang="es-ES" i="0">
                <a:latin typeface="Helvetica"/>
                <a:cs typeface="Helvetica"/>
              </a:rPr>
              <a:t>Reconocimiento de personas, de objetos y del habla.</a:t>
            </a:r>
          </a:p>
          <a:p>
            <a:pPr marL="383540" indent="-383540"/>
            <a:r>
              <a:rPr lang="es-ES">
                <a:latin typeface="Helvetica"/>
                <a:cs typeface="Helvetica"/>
              </a:rPr>
              <a:t>2ª captura de requisitos.</a:t>
            </a:r>
          </a:p>
          <a:p>
            <a:pPr lvl="1" indent="-383540" algn="just"/>
            <a:r>
              <a:rPr lang="es-ES" i="0">
                <a:latin typeface="Helvetica"/>
                <a:cs typeface="Helvetica"/>
              </a:rPr>
              <a:t>Sistema de monitorización de la vida diaria.</a:t>
            </a:r>
          </a:p>
          <a:p>
            <a:pPr lvl="1" indent="-383540" algn="just"/>
            <a:r>
              <a:rPr lang="es-ES" i="0">
                <a:latin typeface="Helvetica"/>
                <a:cs typeface="Helvetica"/>
              </a:rPr>
              <a:t>Detección del estado emocional.</a:t>
            </a:r>
            <a:endParaRPr lang="es-ES"/>
          </a:p>
          <a:p>
            <a:pPr marL="383540" indent="-383540"/>
            <a:r>
              <a:rPr lang="es-ES">
                <a:latin typeface="Helvetica"/>
                <a:cs typeface="Helvetica"/>
              </a:rPr>
              <a:t>3ª captura de requisitos.</a:t>
            </a:r>
          </a:p>
          <a:p>
            <a:pPr lvl="1" indent="-383540" algn="just"/>
            <a:r>
              <a:rPr lang="es-ES" i="0">
                <a:latin typeface="Helvetica"/>
                <a:cs typeface="Helvetica"/>
              </a:rPr>
              <a:t>Definición específica de las tareas según las Actividades de la Vida Diaria.</a:t>
            </a:r>
          </a:p>
          <a:p>
            <a:pPr lvl="1" indent="-383540" algn="just"/>
            <a:r>
              <a:rPr lang="es-ES" i="0">
                <a:latin typeface="Helvetica"/>
                <a:cs typeface="Helvetica"/>
              </a:rPr>
              <a:t>Definición específica de los protocolos de interacción humano-robot.</a:t>
            </a:r>
          </a:p>
        </p:txBody>
      </p:sp>
      <p:sp>
        <p:nvSpPr>
          <p:cNvPr id="4" name="Marcador de número de diapositiva 3">
            <a:extLst>
              <a:ext uri="{FF2B5EF4-FFF2-40B4-BE49-F238E27FC236}">
                <a16:creationId xmlns:a16="http://schemas.microsoft.com/office/drawing/2014/main" id="{44698E5E-3751-40C1-80E4-68ACBA1BF9B9}"/>
              </a:ext>
            </a:extLst>
          </p:cNvPr>
          <p:cNvSpPr>
            <a:spLocks noGrp="1"/>
          </p:cNvSpPr>
          <p:nvPr>
            <p:ph type="sldNum" sz="quarter" idx="12"/>
          </p:nvPr>
        </p:nvSpPr>
        <p:spPr/>
        <p:txBody>
          <a:bodyPr/>
          <a:lstStyle/>
          <a:p>
            <a:r>
              <a:rPr lang="en-US"/>
              <a:t>6/26</a:t>
            </a:r>
          </a:p>
        </p:txBody>
      </p:sp>
      <p:pic>
        <p:nvPicPr>
          <p:cNvPr id="5" name="Picture 5">
            <a:extLst>
              <a:ext uri="{FF2B5EF4-FFF2-40B4-BE49-F238E27FC236}">
                <a16:creationId xmlns:a16="http://schemas.microsoft.com/office/drawing/2014/main" id="{E79B4BFD-853E-4102-B031-341A2423C8E2}"/>
              </a:ext>
            </a:extLst>
          </p:cNvPr>
          <p:cNvPicPr>
            <a:picLocks noChangeAspect="1"/>
          </p:cNvPicPr>
          <p:nvPr/>
        </p:nvPicPr>
        <p:blipFill rotWithShape="1">
          <a:blip r:embed="rId4"/>
          <a:srcRect l="3097" t="-2307" r="4867" b="-1111"/>
          <a:stretch/>
        </p:blipFill>
        <p:spPr>
          <a:xfrm>
            <a:off x="8433759" y="1711485"/>
            <a:ext cx="2987848" cy="1349596"/>
          </a:xfrm>
          <a:prstGeom prst="rect">
            <a:avLst/>
          </a:prstGeom>
        </p:spPr>
      </p:pic>
      <p:pic>
        <p:nvPicPr>
          <p:cNvPr id="7" name="Imagen 7" descr="Imagen que contiene persona, interior, tabla, hombre&#10;&#10;Descripción generada automáticamente">
            <a:extLst>
              <a:ext uri="{FF2B5EF4-FFF2-40B4-BE49-F238E27FC236}">
                <a16:creationId xmlns:a16="http://schemas.microsoft.com/office/drawing/2014/main" id="{400F111D-D7AC-43DD-943B-D69C17921D3E}"/>
              </a:ext>
            </a:extLst>
          </p:cNvPr>
          <p:cNvPicPr>
            <a:picLocks noChangeAspect="1"/>
          </p:cNvPicPr>
          <p:nvPr/>
        </p:nvPicPr>
        <p:blipFill>
          <a:blip r:embed="rId5"/>
          <a:stretch>
            <a:fillRect/>
          </a:stretch>
        </p:blipFill>
        <p:spPr>
          <a:xfrm>
            <a:off x="8980098" y="4626832"/>
            <a:ext cx="1851805" cy="1457470"/>
          </a:xfrm>
          <a:prstGeom prst="rect">
            <a:avLst/>
          </a:prstGeom>
        </p:spPr>
      </p:pic>
      <p:pic>
        <p:nvPicPr>
          <p:cNvPr id="9" name="Imagen 9" descr="Imagen que contiene persona, hombre, foto, viendo&#10;&#10;Descripción generada automáticamente">
            <a:extLst>
              <a:ext uri="{FF2B5EF4-FFF2-40B4-BE49-F238E27FC236}">
                <a16:creationId xmlns:a16="http://schemas.microsoft.com/office/drawing/2014/main" id="{9577E7B1-BDB1-4263-A952-F845C19CDAFA}"/>
              </a:ext>
            </a:extLst>
          </p:cNvPr>
          <p:cNvPicPr>
            <a:picLocks noChangeAspect="1"/>
          </p:cNvPicPr>
          <p:nvPr/>
        </p:nvPicPr>
        <p:blipFill>
          <a:blip r:embed="rId6"/>
          <a:stretch>
            <a:fillRect/>
          </a:stretch>
        </p:blipFill>
        <p:spPr>
          <a:xfrm>
            <a:off x="10274061" y="3288486"/>
            <a:ext cx="1147315" cy="985521"/>
          </a:xfrm>
          <a:prstGeom prst="rect">
            <a:avLst/>
          </a:prstGeom>
        </p:spPr>
      </p:pic>
    </p:spTree>
    <p:extLst>
      <p:ext uri="{BB962C8B-B14F-4D97-AF65-F5344CB8AC3E}">
        <p14:creationId xmlns:p14="http://schemas.microsoft.com/office/powerpoint/2010/main" val="2255843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645E8B-DD5E-4C59-A9DC-690CD8045539}"/>
              </a:ext>
            </a:extLst>
          </p:cNvPr>
          <p:cNvSpPr>
            <a:spLocks noGrp="1"/>
          </p:cNvSpPr>
          <p:nvPr>
            <p:ph type="title"/>
          </p:nvPr>
        </p:nvSpPr>
        <p:spPr>
          <a:xfrm>
            <a:off x="1371600" y="685800"/>
            <a:ext cx="9601200" cy="1485900"/>
          </a:xfrm>
        </p:spPr>
        <p:txBody>
          <a:bodyPr>
            <a:normAutofit/>
          </a:bodyPr>
          <a:lstStyle/>
          <a:p>
            <a:r>
              <a:rPr lang="es-ES">
                <a:latin typeface="Helvetica"/>
                <a:cs typeface="Helvetica"/>
              </a:rPr>
              <a:t>SARDAM</a:t>
            </a:r>
          </a:p>
        </p:txBody>
      </p:sp>
      <p:sp>
        <p:nvSpPr>
          <p:cNvPr id="4" name="Marcador de número de diapositiva 3">
            <a:extLst>
              <a:ext uri="{FF2B5EF4-FFF2-40B4-BE49-F238E27FC236}">
                <a16:creationId xmlns:a16="http://schemas.microsoft.com/office/drawing/2014/main" id="{FDBCB5EA-1907-4A06-873C-9379C6554C51}"/>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7/26</a:t>
            </a:r>
          </a:p>
        </p:txBody>
      </p:sp>
      <p:graphicFrame>
        <p:nvGraphicFramePr>
          <p:cNvPr id="16" name="Diagrama 3">
            <a:extLst>
              <a:ext uri="{FF2B5EF4-FFF2-40B4-BE49-F238E27FC236}">
                <a16:creationId xmlns:a16="http://schemas.microsoft.com/office/drawing/2014/main" id="{AC297ACC-A76F-4503-A43C-CE4E306CF33F}"/>
              </a:ext>
            </a:extLst>
          </p:cNvPr>
          <p:cNvGraphicFramePr/>
          <p:nvPr>
            <p:extLst>
              <p:ext uri="{D42A27DB-BD31-4B8C-83A1-F6EECF244321}">
                <p14:modId xmlns:p14="http://schemas.microsoft.com/office/powerpoint/2010/main" val="957357329"/>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1641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171D4C4E-1B7E-4C93-8380-E18AE4FCB25C}"/>
              </a:ext>
            </a:extLst>
          </p:cNvPr>
          <p:cNvSpPr>
            <a:spLocks noGrp="1"/>
          </p:cNvSpPr>
          <p:nvPr>
            <p:ph type="title"/>
          </p:nvPr>
        </p:nvSpPr>
        <p:spPr>
          <a:xfrm>
            <a:off x="1170317" y="2669876"/>
            <a:ext cx="4087826" cy="1514654"/>
          </a:xfrm>
        </p:spPr>
        <p:txBody>
          <a:bodyPr>
            <a:normAutofit/>
          </a:bodyPr>
          <a:lstStyle/>
          <a:p>
            <a:pPr algn="ctr"/>
            <a:r>
              <a:rPr lang="es-ES" sz="3600">
                <a:latin typeface="Helvetica"/>
                <a:cs typeface="Helvetica"/>
              </a:rPr>
              <a:t>ARQUITECTURA DE SARDAM</a:t>
            </a:r>
            <a:endParaRPr lang="en-US" sz="3600"/>
          </a:p>
        </p:txBody>
      </p:sp>
      <p:pic>
        <p:nvPicPr>
          <p:cNvPr id="6" name="Imagen 7">
            <a:extLst>
              <a:ext uri="{FF2B5EF4-FFF2-40B4-BE49-F238E27FC236}">
                <a16:creationId xmlns:a16="http://schemas.microsoft.com/office/drawing/2014/main" id="{8647918A-E0B8-4EA0-8778-5F81FFA5BE26}"/>
              </a:ext>
            </a:extLst>
          </p:cNvPr>
          <p:cNvPicPr>
            <a:picLocks noChangeAspect="1"/>
          </p:cNvPicPr>
          <p:nvPr/>
        </p:nvPicPr>
        <p:blipFill>
          <a:blip r:embed="rId3"/>
          <a:stretch>
            <a:fillRect/>
          </a:stretch>
        </p:blipFill>
        <p:spPr>
          <a:xfrm>
            <a:off x="5476194" y="645106"/>
            <a:ext cx="5627610" cy="5247747"/>
          </a:xfrm>
          <a:prstGeom prst="rect">
            <a:avLst/>
          </a:prstGeom>
        </p:spPr>
      </p:pic>
      <p:sp>
        <p:nvSpPr>
          <p:cNvPr id="4" name="Marcador de número de diapositiva 3">
            <a:extLst>
              <a:ext uri="{FF2B5EF4-FFF2-40B4-BE49-F238E27FC236}">
                <a16:creationId xmlns:a16="http://schemas.microsoft.com/office/drawing/2014/main" id="{8E71CF70-A880-43D0-8089-4D72ED5DD326}"/>
              </a:ext>
            </a:extLst>
          </p:cNvPr>
          <p:cNvSpPr>
            <a:spLocks noGrp="1"/>
          </p:cNvSpPr>
          <p:nvPr>
            <p:ph type="sldNum" sz="quarter" idx="12"/>
          </p:nvPr>
        </p:nvSpPr>
        <p:spPr>
          <a:xfrm>
            <a:off x="9472736" y="6453386"/>
            <a:ext cx="1596292" cy="404614"/>
          </a:xfrm>
        </p:spPr>
        <p:txBody>
          <a:bodyPr>
            <a:normAutofit/>
          </a:bodyPr>
          <a:lstStyle/>
          <a:p>
            <a:pPr>
              <a:spcAft>
                <a:spcPts val="600"/>
              </a:spcAft>
            </a:pPr>
            <a:r>
              <a:rPr lang="en-US"/>
              <a:t>8/26</a:t>
            </a:r>
          </a:p>
        </p:txBody>
      </p:sp>
    </p:spTree>
    <p:extLst>
      <p:ext uri="{BB962C8B-B14F-4D97-AF65-F5344CB8AC3E}">
        <p14:creationId xmlns:p14="http://schemas.microsoft.com/office/powerpoint/2010/main" val="912853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FC3C812-950F-4347-91F3-96DF6C3073E1}"/>
              </a:ext>
            </a:extLst>
          </p:cNvPr>
          <p:cNvSpPr>
            <a:spLocks noGrp="1"/>
          </p:cNvSpPr>
          <p:nvPr>
            <p:ph type="title"/>
          </p:nvPr>
        </p:nvSpPr>
        <p:spPr>
          <a:xfrm>
            <a:off x="1371600" y="685800"/>
            <a:ext cx="3862724" cy="1485900"/>
          </a:xfrm>
        </p:spPr>
        <p:txBody>
          <a:bodyPr vert="horz" lIns="91440" tIns="45720" rIns="91440" bIns="45720" rtlCol="0" anchor="t">
            <a:normAutofit/>
          </a:bodyPr>
          <a:lstStyle/>
          <a:p>
            <a:r>
              <a:rPr lang="en-US" sz="4100">
                <a:latin typeface="Helvetica"/>
                <a:ea typeface="+mn-lt"/>
                <a:cs typeface="+mn-lt"/>
              </a:rPr>
              <a:t>DETECTORES</a:t>
            </a:r>
          </a:p>
        </p:txBody>
      </p:sp>
      <p:sp>
        <p:nvSpPr>
          <p:cNvPr id="3" name="Marcador de contenido 2">
            <a:extLst>
              <a:ext uri="{FF2B5EF4-FFF2-40B4-BE49-F238E27FC236}">
                <a16:creationId xmlns:a16="http://schemas.microsoft.com/office/drawing/2014/main" id="{13D5402D-CFC7-4455-A014-2EC5CA0FF13B}"/>
              </a:ext>
            </a:extLst>
          </p:cNvPr>
          <p:cNvSpPr>
            <a:spLocks noGrp="1"/>
          </p:cNvSpPr>
          <p:nvPr>
            <p:ph sz="half" idx="1"/>
          </p:nvPr>
        </p:nvSpPr>
        <p:spPr>
          <a:xfrm>
            <a:off x="1371600" y="2286000"/>
            <a:ext cx="3814655" cy="3610154"/>
          </a:xfrm>
        </p:spPr>
        <p:txBody>
          <a:bodyPr vert="horz" lIns="91440" tIns="45720" rIns="91440" bIns="45720" rtlCol="0" anchor="t">
            <a:normAutofit/>
          </a:bodyPr>
          <a:lstStyle/>
          <a:p>
            <a:pPr marL="0" indent="-530860"/>
            <a:r>
              <a:rPr lang="en-US" i="0" err="1"/>
              <a:t>ALSpeechRecognition</a:t>
            </a:r>
            <a:r>
              <a:rPr lang="en-US" i="0"/>
              <a:t>.</a:t>
            </a:r>
            <a:endParaRPr lang="es-ES"/>
          </a:p>
          <a:p>
            <a:pPr marL="0" indent="-530860"/>
            <a:r>
              <a:rPr lang="en-US" i="0" err="1">
                <a:solidFill>
                  <a:srgbClr val="E67E00"/>
                </a:solidFill>
              </a:rPr>
              <a:t>HumanTracked</a:t>
            </a:r>
            <a:r>
              <a:rPr lang="en-US" i="0">
                <a:solidFill>
                  <a:srgbClr val="E67E00"/>
                </a:solidFill>
              </a:rPr>
              <a:t>.</a:t>
            </a:r>
          </a:p>
          <a:p>
            <a:pPr marL="0" indent="-530860"/>
            <a:r>
              <a:rPr lang="en-US" i="0" err="1">
                <a:solidFill>
                  <a:srgbClr val="E67E00"/>
                </a:solidFill>
              </a:rPr>
              <a:t>DetectTouch</a:t>
            </a:r>
            <a:r>
              <a:rPr lang="en-US" i="0">
                <a:solidFill>
                  <a:srgbClr val="E67E00"/>
                </a:solidFill>
              </a:rPr>
              <a:t>.</a:t>
            </a:r>
          </a:p>
          <a:p>
            <a:pPr marL="0" indent="-530860"/>
            <a:r>
              <a:rPr lang="en-US" i="0" err="1">
                <a:solidFill>
                  <a:srgbClr val="FF0000"/>
                </a:solidFill>
              </a:rPr>
              <a:t>FaceNet</a:t>
            </a:r>
            <a:r>
              <a:rPr lang="en-US" i="0">
                <a:solidFill>
                  <a:srgbClr val="FF0000"/>
                </a:solidFill>
              </a:rPr>
              <a:t>.</a:t>
            </a:r>
          </a:p>
          <a:p>
            <a:pPr marL="0" indent="-530860"/>
            <a:r>
              <a:rPr lang="en-US" i="0">
                <a:solidFill>
                  <a:srgbClr val="FF0000"/>
                </a:solidFill>
              </a:rPr>
              <a:t>YOLO.</a:t>
            </a:r>
          </a:p>
          <a:p>
            <a:pPr marL="0" indent="-530860"/>
            <a:r>
              <a:rPr lang="en-US" i="0" err="1">
                <a:solidFill>
                  <a:srgbClr val="FF0000"/>
                </a:solidFill>
              </a:rPr>
              <a:t>FaceEmotion_ID</a:t>
            </a:r>
            <a:r>
              <a:rPr lang="en-US" i="0">
                <a:solidFill>
                  <a:srgbClr val="FF0000"/>
                </a:solidFill>
              </a:rPr>
              <a:t>.</a:t>
            </a:r>
          </a:p>
          <a:p>
            <a:pPr marL="0" indent="-530860"/>
            <a:r>
              <a:rPr lang="en-US" i="0">
                <a:solidFill>
                  <a:srgbClr val="FF0000"/>
                </a:solidFill>
              </a:rPr>
              <a:t>Google </a:t>
            </a:r>
            <a:r>
              <a:rPr lang="en-US" i="0" err="1">
                <a:solidFill>
                  <a:srgbClr val="FF0000"/>
                </a:solidFill>
              </a:rPr>
              <a:t>SpeechRecognition</a:t>
            </a:r>
            <a:r>
              <a:rPr lang="en-US" i="0">
                <a:solidFill>
                  <a:srgbClr val="FF0000"/>
                </a:solidFill>
              </a:rPr>
              <a:t>.</a:t>
            </a:r>
          </a:p>
        </p:txBody>
      </p:sp>
      <p:pic>
        <p:nvPicPr>
          <p:cNvPr id="8" name="Imagen 8" descr="Imagen que contiene captura de pantalla&#10;&#10;Descripción generada automáticamente">
            <a:extLst>
              <a:ext uri="{FF2B5EF4-FFF2-40B4-BE49-F238E27FC236}">
                <a16:creationId xmlns:a16="http://schemas.microsoft.com/office/drawing/2014/main" id="{C425B7DA-B175-4FAF-B7D3-2764FA4602A1}"/>
              </a:ext>
            </a:extLst>
          </p:cNvPr>
          <p:cNvPicPr>
            <a:picLocks noGrp="1" noChangeAspect="1"/>
          </p:cNvPicPr>
          <p:nvPr>
            <p:ph sz="half" idx="2"/>
          </p:nvPr>
        </p:nvPicPr>
        <p:blipFill>
          <a:blip r:embed="rId3"/>
          <a:stretch>
            <a:fillRect/>
          </a:stretch>
        </p:blipFill>
        <p:spPr>
          <a:xfrm>
            <a:off x="5718604" y="645106"/>
            <a:ext cx="5142791" cy="5247747"/>
          </a:xfrm>
          <a:prstGeom prst="rect">
            <a:avLst/>
          </a:prstGeom>
        </p:spPr>
      </p:pic>
      <p:sp>
        <p:nvSpPr>
          <p:cNvPr id="4" name="Marcador de número de diapositiva 3">
            <a:extLst>
              <a:ext uri="{FF2B5EF4-FFF2-40B4-BE49-F238E27FC236}">
                <a16:creationId xmlns:a16="http://schemas.microsoft.com/office/drawing/2014/main" id="{74E61AA0-DBF9-4EC7-938A-8C6320EAC3F1}"/>
              </a:ext>
            </a:extLst>
          </p:cNvPr>
          <p:cNvSpPr>
            <a:spLocks noGrp="1"/>
          </p:cNvSpPr>
          <p:nvPr>
            <p:ph type="sldNum" sz="quarter" idx="12"/>
          </p:nvPr>
        </p:nvSpPr>
        <p:spPr>
          <a:xfrm>
            <a:off x="9472736" y="6453386"/>
            <a:ext cx="1596292" cy="404614"/>
          </a:xfrm>
        </p:spPr>
        <p:txBody>
          <a:bodyPr vert="horz" lIns="91440" tIns="45720" rIns="91440" bIns="45720" rtlCol="0" anchor="ctr">
            <a:normAutofit/>
          </a:bodyPr>
          <a:lstStyle/>
          <a:p>
            <a:pPr defTabSz="914400">
              <a:spcAft>
                <a:spcPts val="600"/>
              </a:spcAft>
            </a:pPr>
            <a:r>
              <a:rPr lang="en-US"/>
              <a:t>9/26</a:t>
            </a:r>
          </a:p>
        </p:txBody>
      </p:sp>
    </p:spTree>
    <p:extLst>
      <p:ext uri="{BB962C8B-B14F-4D97-AF65-F5344CB8AC3E}">
        <p14:creationId xmlns:p14="http://schemas.microsoft.com/office/powerpoint/2010/main" val="121948002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TF00001241</Template>
  <Application>Microsoft Office PowerPoint</Application>
  <PresentationFormat>Panorámica</PresentationFormat>
  <Slides>26</Slides>
  <Notes>25</Notes>
  <HiddenSlides>0</HiddenSlides>
  <ScaleCrop>false</ScaleCrop>
  <HeadingPairs>
    <vt:vector size="4" baseType="variant">
      <vt:variant>
        <vt:lpstr>Tema</vt:lpstr>
      </vt:variant>
      <vt:variant>
        <vt:i4>1</vt:i4>
      </vt:variant>
      <vt:variant>
        <vt:lpstr>Títulos de diapositiva</vt:lpstr>
      </vt:variant>
      <vt:variant>
        <vt:i4>26</vt:i4>
      </vt:variant>
    </vt:vector>
  </HeadingPairs>
  <TitlesOfParts>
    <vt:vector size="27" baseType="lpstr">
      <vt:lpstr>Crop</vt:lpstr>
      <vt:lpstr>Aprendizaje  de modelos de interacción humano-robot con el robot nao</vt:lpstr>
      <vt:lpstr>INTRODUCCIÓN</vt:lpstr>
      <vt:lpstr>OBJETIVO</vt:lpstr>
      <vt:lpstr>TECNOLOGÍA UTILIZADA</vt:lpstr>
      <vt:lpstr>METODOLOGÍA</vt:lpstr>
      <vt:lpstr>CAPTURA DE REQUISITOS</vt:lpstr>
      <vt:lpstr>SARDAM</vt:lpstr>
      <vt:lpstr>ARQUITECTURA DE SARDAM</vt:lpstr>
      <vt:lpstr>DETECTORES</vt:lpstr>
      <vt:lpstr>ACTUADORES</vt:lpstr>
      <vt:lpstr>Presentación de PowerPoint</vt:lpstr>
      <vt:lpstr>DETECCIÓN DEL ESTADO DE ÁNIMO</vt:lpstr>
      <vt:lpstr>DETECCIÓN DEL ESTADO DE ÁNIMO</vt:lpstr>
      <vt:lpstr>DETECCIÓN DEL ESTADO DE ÁNIMO</vt:lpstr>
      <vt:lpstr>DETECCIÓN DEL ESTADO DE ÁNIMO</vt:lpstr>
      <vt:lpstr>DETECCIÓN DEL ESTADO DE ÁNIMO</vt:lpstr>
      <vt:lpstr>DETECCIÓN DEL ESTADO DE ÁNIMO</vt:lpstr>
      <vt:lpstr>SISTEMA DE MONITORIZACIÓN</vt:lpstr>
      <vt:lpstr>SISTEMA DE MONITORIZACIÓN</vt:lpstr>
      <vt:lpstr>SISTEMA DE MONITORIZACIÓN</vt:lpstr>
      <vt:lpstr>SISTEMA DE MONITORIZACIÓN</vt:lpstr>
      <vt:lpstr>SISTEMA DE MONITORIZACIÓN</vt:lpstr>
      <vt:lpstr>SISTEMA DE MONITORIZACIÓN</vt:lpstr>
      <vt:lpstr>VÍDEO</vt:lpstr>
      <vt:lpstr>CONCLUSIONES</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
  <cp:revision>3</cp:revision>
  <dcterms:created xsi:type="dcterms:W3CDTF">2020-06-30T10:29:55Z</dcterms:created>
  <dcterms:modified xsi:type="dcterms:W3CDTF">2020-07-14T09:16:20Z</dcterms:modified>
</cp:coreProperties>
</file>

<file path=docProps/thumbnail.jpeg>
</file>